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84" r:id="rId5"/>
    <p:sldId id="295" r:id="rId6"/>
    <p:sldId id="296" r:id="rId7"/>
    <p:sldId id="297" r:id="rId8"/>
    <p:sldId id="298" r:id="rId9"/>
    <p:sldId id="299" r:id="rId10"/>
    <p:sldId id="302" r:id="rId11"/>
    <p:sldId id="303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00"/>
    <a:srgbClr val="51C43C"/>
    <a:srgbClr val="93EAE2"/>
    <a:srgbClr val="EAD076"/>
    <a:srgbClr val="8B1B09"/>
    <a:srgbClr val="68EE9F"/>
    <a:srgbClr val="C47F4A"/>
    <a:srgbClr val="AAE9D0"/>
    <a:srgbClr val="884C2C"/>
    <a:srgbClr val="B3E8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61" autoAdjust="0"/>
    <p:restoredTop sz="78980"/>
  </p:normalViewPr>
  <p:slideViewPr>
    <p:cSldViewPr snapToGrid="0">
      <p:cViewPr varScale="1">
        <p:scale>
          <a:sx n="47" d="100"/>
          <a:sy n="47" d="100"/>
        </p:scale>
        <p:origin x="144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DDF7F3-A7CE-D54E-9D08-895869915605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4" name="Espace réservé de l'image de diapositiv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1E802-3AE6-FD4D-9098-15F93C1CDE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256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80/09638288.2022.2037746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1800" dirty="0">
              <a:solidFill>
                <a:srgbClr val="376397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2800" dirty="0">
                <a:effectLst/>
                <a:latin typeface="Comic Sans MS" panose="030F0702030302020204" pitchFamily="66" charset="0"/>
              </a:rPr>
              <a:t>Pagé, I., Roos, M., </a:t>
            </a:r>
            <a:r>
              <a:rPr lang="fr-CA" sz="2800" dirty="0" err="1">
                <a:effectLst/>
                <a:latin typeface="Comic Sans MS" panose="030F0702030302020204" pitchFamily="66" charset="0"/>
              </a:rPr>
              <a:t>Collin</a:t>
            </a:r>
            <a:r>
              <a:rPr lang="fr-CA" sz="2800" dirty="0">
                <a:effectLst/>
                <a:latin typeface="Comic Sans MS" panose="030F0702030302020204" pitchFamily="66" charset="0"/>
              </a:rPr>
              <a:t>, O., Lynch, S. D., </a:t>
            </a:r>
            <a:r>
              <a:rPr lang="fr-CA" sz="2800" dirty="0" err="1">
                <a:effectLst/>
                <a:latin typeface="Comic Sans MS" panose="030F0702030302020204" pitchFamily="66" charset="0"/>
              </a:rPr>
              <a:t>Lamontagne</a:t>
            </a:r>
            <a:r>
              <a:rPr lang="fr-CA" sz="2800" dirty="0">
                <a:effectLst/>
                <a:latin typeface="Comic Sans MS" panose="030F0702030302020204" pitchFamily="66" charset="0"/>
              </a:rPr>
              <a:t>, M.-E., Massé-</a:t>
            </a:r>
            <a:r>
              <a:rPr lang="fr-CA" sz="2800" dirty="0" err="1">
                <a:effectLst/>
                <a:latin typeface="Comic Sans MS" panose="030F0702030302020204" pitchFamily="66" charset="0"/>
              </a:rPr>
              <a:t>Alarie</a:t>
            </a:r>
            <a:r>
              <a:rPr lang="fr-CA" sz="2800" dirty="0">
                <a:effectLst/>
                <a:latin typeface="Comic Sans MS" panose="030F0702030302020204" pitchFamily="66" charset="0"/>
              </a:rPr>
              <a:t>, H., &amp; K. Blanchette, A. (2023). UTAUT2-based questionnaire : Cross-cultural adaptation to Canadian French. </a:t>
            </a:r>
            <a:r>
              <a:rPr lang="fr-CA" sz="2800" i="1" dirty="0" err="1">
                <a:effectLst/>
                <a:latin typeface="Comic Sans MS" panose="030F0702030302020204" pitchFamily="66" charset="0"/>
              </a:rPr>
              <a:t>Disability</a:t>
            </a:r>
            <a:r>
              <a:rPr lang="fr-CA" sz="2800" i="1" dirty="0">
                <a:effectLst/>
                <a:latin typeface="Comic Sans MS" panose="030F0702030302020204" pitchFamily="66" charset="0"/>
              </a:rPr>
              <a:t> and </a:t>
            </a:r>
            <a:r>
              <a:rPr lang="fr-CA" sz="2800" i="1" dirty="0" err="1">
                <a:effectLst/>
                <a:latin typeface="Comic Sans MS" panose="030F0702030302020204" pitchFamily="66" charset="0"/>
              </a:rPr>
              <a:t>Rehabilitation</a:t>
            </a:r>
            <a:r>
              <a:rPr lang="fr-CA" sz="2800" dirty="0">
                <a:effectLst/>
                <a:latin typeface="Comic Sans MS" panose="030F0702030302020204" pitchFamily="66" charset="0"/>
              </a:rPr>
              <a:t>, </a:t>
            </a:r>
            <a:r>
              <a:rPr lang="fr-CA" sz="2800" i="1" dirty="0">
                <a:effectLst/>
                <a:latin typeface="Comic Sans MS" panose="030F0702030302020204" pitchFamily="66" charset="0"/>
              </a:rPr>
              <a:t>45</a:t>
            </a:r>
            <a:r>
              <a:rPr lang="fr-CA" sz="2800" dirty="0">
                <a:effectLst/>
                <a:latin typeface="Comic Sans MS" panose="030F0702030302020204" pitchFamily="66" charset="0"/>
              </a:rPr>
              <a:t>(4), 709‑716. </a:t>
            </a:r>
            <a:r>
              <a:rPr lang="fr-CA" sz="2800" dirty="0">
                <a:effectLst/>
                <a:latin typeface="Comic Sans MS" panose="030F0702030302020204" pitchFamily="66" charset="0"/>
                <a:hlinkClick r:id="rId3"/>
              </a:rPr>
              <a:t>https://doi.org/10.1080/09638288.2022.2037746</a:t>
            </a:r>
            <a:endParaRPr lang="fr-CA" sz="2800" dirty="0">
              <a:effectLst/>
              <a:latin typeface="Comic Sans MS" panose="030F0702030302020204" pitchFamily="66" charset="0"/>
            </a:endParaRPr>
          </a:p>
          <a:p>
            <a:endParaRPr lang="fr-CA" sz="1800" dirty="0">
              <a:solidFill>
                <a:srgbClr val="376397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2800" dirty="0">
                <a:effectLst/>
                <a:latin typeface="Comic Sans MS" panose="030F0702030302020204" pitchFamily="66" charset="0"/>
              </a:rPr>
              <a:t>Venkatesh, </a:t>
            </a:r>
            <a:r>
              <a:rPr lang="fr-CA" sz="2800" dirty="0" err="1">
                <a:effectLst/>
                <a:latin typeface="Comic Sans MS" panose="030F0702030302020204" pitchFamily="66" charset="0"/>
              </a:rPr>
              <a:t>viswanath</a:t>
            </a:r>
            <a:r>
              <a:rPr lang="fr-CA" sz="2800" dirty="0">
                <a:effectLst/>
                <a:latin typeface="Comic Sans MS" panose="030F0702030302020204" pitchFamily="66" charset="0"/>
              </a:rPr>
              <a:t>, </a:t>
            </a:r>
            <a:r>
              <a:rPr lang="fr-CA" sz="2800" dirty="0" err="1">
                <a:effectLst/>
                <a:latin typeface="Comic Sans MS" panose="030F0702030302020204" pitchFamily="66" charset="0"/>
              </a:rPr>
              <a:t>Thong</a:t>
            </a:r>
            <a:r>
              <a:rPr lang="fr-CA" sz="2800" dirty="0">
                <a:effectLst/>
                <a:latin typeface="Comic Sans MS" panose="030F0702030302020204" pitchFamily="66" charset="0"/>
              </a:rPr>
              <a:t>, J. Y. L., &amp; Xin, X. (2012). Consumer Acceptance and Use of Information </a:t>
            </a:r>
            <a:r>
              <a:rPr lang="fr-CA" sz="2800" dirty="0" err="1">
                <a:effectLst/>
                <a:latin typeface="Comic Sans MS" panose="030F0702030302020204" pitchFamily="66" charset="0"/>
              </a:rPr>
              <a:t>Technology</a:t>
            </a:r>
            <a:r>
              <a:rPr lang="fr-CA" sz="2800" dirty="0">
                <a:effectLst/>
                <a:latin typeface="Comic Sans MS" panose="030F0702030302020204" pitchFamily="66" charset="0"/>
              </a:rPr>
              <a:t> : </a:t>
            </a:r>
            <a:r>
              <a:rPr lang="fr-CA" sz="2800" dirty="0" err="1">
                <a:effectLst/>
                <a:latin typeface="Comic Sans MS" panose="030F0702030302020204" pitchFamily="66" charset="0"/>
              </a:rPr>
              <a:t>Extending</a:t>
            </a:r>
            <a:r>
              <a:rPr lang="fr-CA" sz="2800" dirty="0">
                <a:effectLst/>
                <a:latin typeface="Comic Sans MS" panose="030F0702030302020204" pitchFamily="66" charset="0"/>
              </a:rPr>
              <a:t> the </a:t>
            </a:r>
            <a:r>
              <a:rPr lang="fr-CA" sz="2800" dirty="0" err="1">
                <a:effectLst/>
                <a:latin typeface="Comic Sans MS" panose="030F0702030302020204" pitchFamily="66" charset="0"/>
              </a:rPr>
              <a:t>Unified</a:t>
            </a:r>
            <a:r>
              <a:rPr lang="fr-CA" sz="2800" dirty="0">
                <a:effectLst/>
                <a:latin typeface="Comic Sans MS" panose="030F0702030302020204" pitchFamily="66" charset="0"/>
              </a:rPr>
              <a:t> Theory of Acceptance and Use of </a:t>
            </a:r>
            <a:r>
              <a:rPr lang="fr-CA" sz="2800" dirty="0" err="1">
                <a:effectLst/>
                <a:latin typeface="Comic Sans MS" panose="030F0702030302020204" pitchFamily="66" charset="0"/>
              </a:rPr>
              <a:t>Technology</a:t>
            </a:r>
            <a:r>
              <a:rPr lang="fr-CA" sz="2800" dirty="0">
                <a:effectLst/>
                <a:latin typeface="Comic Sans MS" panose="030F0702030302020204" pitchFamily="66" charset="0"/>
              </a:rPr>
              <a:t>. </a:t>
            </a:r>
            <a:r>
              <a:rPr lang="fr-CA" sz="2800" i="1" dirty="0">
                <a:effectLst/>
                <a:latin typeface="Comic Sans MS" panose="030F0702030302020204" pitchFamily="66" charset="0"/>
              </a:rPr>
              <a:t>MIS </a:t>
            </a:r>
            <a:r>
              <a:rPr lang="fr-CA" sz="2800" i="1" dirty="0" err="1">
                <a:effectLst/>
                <a:latin typeface="Comic Sans MS" panose="030F0702030302020204" pitchFamily="66" charset="0"/>
              </a:rPr>
              <a:t>Quarterly</a:t>
            </a:r>
            <a:r>
              <a:rPr lang="fr-CA" sz="2800" dirty="0">
                <a:effectLst/>
                <a:latin typeface="Comic Sans MS" panose="030F0702030302020204" pitchFamily="66" charset="0"/>
              </a:rPr>
              <a:t>, </a:t>
            </a:r>
            <a:r>
              <a:rPr lang="fr-CA" sz="2800" i="1" dirty="0">
                <a:effectLst/>
                <a:latin typeface="Comic Sans MS" panose="030F0702030302020204" pitchFamily="66" charset="0"/>
              </a:rPr>
              <a:t>36</a:t>
            </a:r>
            <a:r>
              <a:rPr lang="fr-CA" sz="2800" dirty="0">
                <a:effectLst/>
                <a:latin typeface="Comic Sans MS" panose="030F0702030302020204" pitchFamily="66" charset="0"/>
              </a:rPr>
              <a:t>(1), 157‑178.</a:t>
            </a:r>
            <a:endParaRPr lang="fr-CA" sz="1800" dirty="0">
              <a:solidFill>
                <a:srgbClr val="376397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CA" sz="1800" dirty="0">
              <a:solidFill>
                <a:srgbClr val="376397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CA" sz="1800" b="0" i="0" dirty="0">
              <a:solidFill>
                <a:srgbClr val="000000"/>
              </a:solidFill>
              <a:effectLst/>
              <a:highlight>
                <a:srgbClr val="F2F2F2"/>
              </a:highlight>
              <a:latin typeface="Aptos" panose="020B0004020202020204" pitchFamily="34" charset="0"/>
            </a:endParaRPr>
          </a:p>
          <a:p>
            <a:r>
              <a:rPr lang="fr-CA" sz="1800" b="0" i="0" dirty="0">
                <a:solidFill>
                  <a:srgbClr val="000000"/>
                </a:solidFill>
                <a:effectLst/>
                <a:highlight>
                  <a:srgbClr val="F2F2F2"/>
                </a:highlight>
                <a:latin typeface="Aptos" panose="020B0004020202020204" pitchFamily="34" charset="0"/>
              </a:rPr>
              <a:t>1. Je voudrais utiliser </a:t>
            </a:r>
            <a:r>
              <a:rPr lang="fr-CA" sz="1800" b="0" i="0" dirty="0">
                <a:solidFill>
                  <a:srgbClr val="000000"/>
                </a:solidFill>
                <a:effectLst/>
                <a:highlight>
                  <a:srgbClr val="F5E7F6"/>
                </a:highlight>
                <a:latin typeface="Aptos" panose="020B0004020202020204" pitchFamily="34" charset="0"/>
              </a:rPr>
              <a:t>ce système </a:t>
            </a:r>
            <a:r>
              <a:rPr lang="fr-CA" sz="1800" b="0" i="0" dirty="0">
                <a:solidFill>
                  <a:srgbClr val="000000"/>
                </a:solidFill>
                <a:effectLst/>
                <a:highlight>
                  <a:srgbClr val="F2F2F2"/>
                </a:highlight>
                <a:latin typeface="Aptos" panose="020B0004020202020204" pitchFamily="34" charset="0"/>
              </a:rPr>
              <a:t>fréquemment​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080E5-5422-4535-BA1A-610EEA7D88FF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870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5F8F22-BFB2-A12A-2315-2F3B36A1AE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>
            <a:extLst>
              <a:ext uri="{FF2B5EF4-FFF2-40B4-BE49-F238E27FC236}">
                <a16:creationId xmlns:a16="http://schemas.microsoft.com/office/drawing/2014/main" id="{B063F77D-71B2-874A-E7FB-05BED1B2B7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8285CBFD-7E84-D8FD-0319-CC46E8F1EB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1200" dirty="0">
                <a:solidFill>
                  <a:srgbClr val="376397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Lisez attentivement chaque phrase et répondez sur l’échelle située en face en entourant un nombre correspondant le mieux à ce que vous pensez. 1 = fortement en désaccord à 7 = fortement en accord. </a:t>
            </a:r>
          </a:p>
          <a:p>
            <a:endParaRPr lang="fr-FR" dirty="0">
              <a:latin typeface="Comic Sans MS" panose="030F0702030302020204" pitchFamily="66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>
                <a:latin typeface="Comic Sans MS" panose="030F0702030302020204" pitchFamily="66" charset="0"/>
              </a:rPr>
              <a:t>À noter que les questions d’origines (#8,9,10) de la catégorie « Influence sociale » ont été omises du questionnaire adapté.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>
                <a:latin typeface="Comic Sans MS" panose="030F0702030302020204" pitchFamily="66" charset="0"/>
              </a:rPr>
              <a:t>À noter que les questions d’origines (#15, 16, 17) de la catégorie « Motivation hédonique » ont été omises du questionnaire adapté.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>
                <a:latin typeface="Comic Sans MS" panose="030F0702030302020204" pitchFamily="66" charset="0"/>
              </a:rPr>
              <a:t>À noter que les questions d’origines (#18, 19, 20) de la catégorie « Valeur financière » ont été omises du questionnaire adapté.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>
                <a:latin typeface="Comic Sans MS" panose="030F0702030302020204" pitchFamily="66" charset="0"/>
              </a:rPr>
              <a:t>À noter que la question d’origine (#22) de la catégorie « Habitude de travail » a été omise du questionnaire adapté, ainsi que la question d’origine (#25) de la catégorie « Intention comportementale ».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>
                <a:latin typeface="Comic Sans MS" panose="030F0702030302020204" pitchFamily="66" charset="0"/>
              </a:rPr>
              <a:t>Voir le document de </a:t>
            </a:r>
            <a:r>
              <a:rPr lang="fr-FR" dirty="0" err="1">
                <a:latin typeface="Comic Sans MS" panose="030F0702030302020204" pitchFamily="66" charset="0"/>
              </a:rPr>
              <a:t>travail.docx</a:t>
            </a:r>
            <a:r>
              <a:rPr lang="fr-FR" dirty="0">
                <a:latin typeface="Comic Sans MS" panose="030F0702030302020204" pitchFamily="66" charset="0"/>
              </a:rPr>
              <a:t> pour les questions d’origines et les </a:t>
            </a:r>
            <a:r>
              <a:rPr lang="fr-FR" dirty="0" err="1">
                <a:latin typeface="Comic Sans MS" panose="030F0702030302020204" pitchFamily="66" charset="0"/>
              </a:rPr>
              <a:t>adapatations</a:t>
            </a:r>
            <a:r>
              <a:rPr lang="fr-FR" dirty="0">
                <a:latin typeface="Comic Sans MS" panose="030F0702030302020204" pitchFamily="66" charset="0"/>
              </a:rPr>
              <a:t>.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 </a:t>
            </a:r>
            <a:r>
              <a:rPr lang="fr-FR" sz="1400" b="1" u="sng" dirty="0"/>
              <a:t>Attentes face à la performance</a:t>
            </a:r>
            <a:r>
              <a:rPr lang="fr-FR" dirty="0"/>
              <a:t>, </a:t>
            </a:r>
            <a:r>
              <a:rPr lang="fr-FR" u="sng" dirty="0"/>
              <a:t>Questions d’origines:</a:t>
            </a:r>
          </a:p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fr-CA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1. Je trouve [</a:t>
            </a:r>
            <a:r>
              <a:rPr lang="fr-CA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technologie</a:t>
            </a:r>
            <a:r>
              <a:rPr lang="fr-CA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] utile dans ma vie quotidienne.</a:t>
            </a:r>
            <a:endParaRPr lang="fr-C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fr-CA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 Utiliser [</a:t>
            </a:r>
            <a:r>
              <a:rPr lang="fr-CA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technologie</a:t>
            </a:r>
            <a:r>
              <a:rPr lang="fr-CA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] m’aide à accomplir mes activités plus rapidement. </a:t>
            </a:r>
            <a:endParaRPr lang="fr-C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fr-CA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3. Utiliser [</a:t>
            </a:r>
            <a:r>
              <a:rPr lang="fr-CA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technologie</a:t>
            </a:r>
            <a:r>
              <a:rPr lang="fr-CA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] augmente ma </a:t>
            </a:r>
            <a:r>
              <a:rPr lang="fr-CA" sz="18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productivité</a:t>
            </a:r>
            <a:r>
              <a:rPr lang="fr-CA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fr-C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59C38AF-CCC5-F522-1AB5-998B66C1FB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A1E802-3AE6-FD4D-9098-15F93C1CDEFD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5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E1E373-65CC-19B0-2FE0-BDCCD51FC7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>
            <a:extLst>
              <a:ext uri="{FF2B5EF4-FFF2-40B4-BE49-F238E27FC236}">
                <a16:creationId xmlns:a16="http://schemas.microsoft.com/office/drawing/2014/main" id="{581578AC-DB7B-FBB0-BBBB-F9B580AF29C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AA99976B-3AD0-C7DF-0F49-86F542FAB1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1200" dirty="0">
                <a:solidFill>
                  <a:srgbClr val="376397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Lisez attentivement chaque phrase et répondez sur l’échelle située en face en entourant un nombre correspondant le mieux à ce que vous pensez. 1 = fortement en désaccord à 7 = fortement en accord. </a:t>
            </a:r>
          </a:p>
          <a:p>
            <a:endParaRPr lang="fr-FR" dirty="0">
              <a:latin typeface="Comic Sans MS" panose="030F0702030302020204" pitchFamily="66" charset="0"/>
            </a:endParaRPr>
          </a:p>
          <a:p>
            <a:endParaRPr lang="fr-FR" dirty="0">
              <a:latin typeface="Comic Sans MS" panose="030F0702030302020204" pitchFamily="66" charset="0"/>
            </a:endParaRPr>
          </a:p>
          <a:p>
            <a:r>
              <a:rPr lang="fr-FR" dirty="0">
                <a:latin typeface="Comic Sans MS" panose="030F0702030302020204" pitchFamily="66" charset="0"/>
              </a:rPr>
              <a:t> </a:t>
            </a:r>
            <a:r>
              <a:rPr lang="fr-FR" sz="1400" b="1" u="sng" dirty="0">
                <a:latin typeface="Comic Sans MS" panose="030F0702030302020204" pitchFamily="66" charset="0"/>
              </a:rPr>
              <a:t>Attentes face à l’effort</a:t>
            </a:r>
            <a:r>
              <a:rPr lang="fr-FR" dirty="0">
                <a:latin typeface="Comic Sans MS" panose="030F0702030302020204" pitchFamily="66" charset="0"/>
              </a:rPr>
              <a:t>, </a:t>
            </a:r>
            <a:r>
              <a:rPr lang="fr-FR" u="sng" dirty="0">
                <a:latin typeface="Comic Sans MS" panose="030F0702030302020204" pitchFamily="66" charset="0"/>
              </a:rPr>
              <a:t>Questions d’origines:</a:t>
            </a:r>
          </a:p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fr-CA" sz="18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4. Apprendre à utiliser [</a:t>
            </a:r>
            <a:r>
              <a:rPr lang="fr-CA" sz="1800" i="1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la technologie</a:t>
            </a:r>
            <a:r>
              <a:rPr lang="fr-CA" sz="18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] est facile pour moi.</a:t>
            </a:r>
            <a:endParaRPr lang="fr-CA" sz="1800" kern="1200" dirty="0">
              <a:solidFill>
                <a:schemeClr val="tx1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fr-CA" sz="1800" kern="1200" dirty="0"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fr-CA" sz="1800" kern="1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Mes </a:t>
            </a:r>
            <a:r>
              <a:rPr lang="fr-CA" sz="1800" kern="1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interactions</a:t>
            </a:r>
            <a:r>
              <a:rPr lang="fr-CA" sz="1800" kern="1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avec [</a:t>
            </a:r>
            <a:r>
              <a:rPr lang="fr-CA" sz="1800" i="1" kern="1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la technologie</a:t>
            </a:r>
            <a:r>
              <a:rPr lang="fr-CA" sz="1800" kern="1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] sont simples et faciles à comprendre.</a:t>
            </a:r>
            <a:endParaRPr lang="fr-CA" sz="1800" kern="1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fr-CA" sz="18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6. Je trouve [</a:t>
            </a:r>
            <a:r>
              <a:rPr lang="fr-CA" sz="1800" i="1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la technologie</a:t>
            </a:r>
            <a:r>
              <a:rPr lang="fr-CA" sz="18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] facile à utiliser.</a:t>
            </a:r>
            <a:endParaRPr lang="fr-CA" sz="18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fr-CA" sz="18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7. Il est facile pour moi de devenir habile à utiliser [</a:t>
            </a:r>
            <a:r>
              <a:rPr lang="fr-CA" sz="1800" i="1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la technologie</a:t>
            </a:r>
            <a:r>
              <a:rPr lang="fr-CA" sz="18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].</a:t>
            </a:r>
            <a:endParaRPr lang="fr-CA" sz="18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Bef>
                <a:spcPts val="1200"/>
              </a:spcBef>
              <a:spcAft>
                <a:spcPts val="1200"/>
              </a:spcAft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B42E29A-C07E-B4CD-57BA-3BE88D5181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A1E802-3AE6-FD4D-9098-15F93C1CDEFD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26097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38DC91-8321-1F80-99E1-E86E3139AB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>
            <a:extLst>
              <a:ext uri="{FF2B5EF4-FFF2-40B4-BE49-F238E27FC236}">
                <a16:creationId xmlns:a16="http://schemas.microsoft.com/office/drawing/2014/main" id="{7B16FEB4-8C4C-3076-6527-37E87FAC6F2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A04521B0-8245-3DEE-957C-7A7B994733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1200" dirty="0">
                <a:solidFill>
                  <a:srgbClr val="376397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Lisez attentivement chaque phrase et répondez sur l’échelle située en face en entourant un nombre correspondant le mieux à ce que vous pensez. 1 = fortement en désaccord à 7 = fortement en accord. </a:t>
            </a:r>
          </a:p>
          <a:p>
            <a:endParaRPr lang="fr-FR" dirty="0">
              <a:latin typeface="Comic Sans MS" panose="030F0702030302020204" pitchFamily="66" charset="0"/>
            </a:endParaRPr>
          </a:p>
          <a:p>
            <a:r>
              <a:rPr lang="fr-FR" dirty="0">
                <a:latin typeface="Comic Sans MS" panose="030F0702030302020204" pitchFamily="66" charset="0"/>
              </a:rPr>
              <a:t> </a:t>
            </a:r>
            <a:r>
              <a:rPr lang="fr-FR" sz="1400" b="1" u="sng" dirty="0">
                <a:latin typeface="Comic Sans MS" panose="030F0702030302020204" pitchFamily="66" charset="0"/>
              </a:rPr>
              <a:t>Les conditions facilitantes</a:t>
            </a:r>
            <a:r>
              <a:rPr lang="fr-FR" dirty="0">
                <a:latin typeface="Comic Sans MS" panose="030F0702030302020204" pitchFamily="66" charset="0"/>
              </a:rPr>
              <a:t>, </a:t>
            </a:r>
            <a:r>
              <a:rPr lang="fr-FR" u="sng" dirty="0">
                <a:latin typeface="Comic Sans MS" panose="030F0702030302020204" pitchFamily="66" charset="0"/>
              </a:rPr>
              <a:t>Questions d’origines:</a:t>
            </a:r>
          </a:p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fr-CA" sz="18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11. J’ai les ressources nécessaires pour utiliser [</a:t>
            </a:r>
            <a:r>
              <a:rPr lang="fr-CA" sz="1800" i="1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la technologie</a:t>
            </a:r>
            <a:r>
              <a:rPr lang="fr-CA" sz="18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]. </a:t>
            </a:r>
            <a:endParaRPr lang="fr-CA" sz="18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fr-CA" sz="18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12.. J’ai les connaissances nécessaires pour utiliser [</a:t>
            </a:r>
            <a:r>
              <a:rPr lang="fr-CA" sz="1800" i="1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la technologie</a:t>
            </a:r>
            <a:r>
              <a:rPr lang="fr-CA" sz="18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]. </a:t>
            </a:r>
            <a:endParaRPr lang="fr-CA" sz="18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fr-CA" sz="18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13. [</a:t>
            </a:r>
            <a:r>
              <a:rPr lang="fr-CA" sz="1800" i="1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La technologie</a:t>
            </a:r>
            <a:r>
              <a:rPr lang="fr-CA" sz="18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] est </a:t>
            </a:r>
            <a:r>
              <a:rPr lang="fr-CA" sz="18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compatible</a:t>
            </a:r>
            <a:r>
              <a:rPr lang="fr-CA" sz="18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 avec les autres technologies que j’utilise.</a:t>
            </a:r>
            <a:endParaRPr lang="fr-CA" sz="18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fr-CA" sz="18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14. Je peux obtenir l’aide d’autres personnes lorsque j’ai de la difficulté à utiliser [</a:t>
            </a:r>
            <a:r>
              <a:rPr lang="fr-CA" sz="1800" i="1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la technologie</a:t>
            </a:r>
            <a:r>
              <a:rPr lang="fr-CA" sz="18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].</a:t>
            </a:r>
            <a:endParaRPr lang="fr-CA" sz="18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Bef>
                <a:spcPts val="1200"/>
              </a:spcBef>
              <a:spcAft>
                <a:spcPts val="1200"/>
              </a:spcAft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855F86A-05A5-96DC-0D6F-EDCB9636DA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A1E802-3AE6-FD4D-9098-15F93C1CDEFD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2793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065EB7-91FB-5A3D-E1E6-6DE0BF404C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>
            <a:extLst>
              <a:ext uri="{FF2B5EF4-FFF2-40B4-BE49-F238E27FC236}">
                <a16:creationId xmlns:a16="http://schemas.microsoft.com/office/drawing/2014/main" id="{54FC7842-3046-3305-06C9-2F06E710DF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9C93F09-7D24-CB55-66DA-E5384BCFA2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1200" dirty="0">
                <a:solidFill>
                  <a:srgbClr val="376397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Lisez attentivement chaque phrase et répondez sur l’échelle située en face en entourant un nombre correspondant le mieux à ce que vous pensez. 1 = fortement en désaccord à 7 = fortement en accord. </a:t>
            </a:r>
          </a:p>
          <a:p>
            <a:endParaRPr lang="fr-FR" dirty="0">
              <a:latin typeface="Comic Sans MS" panose="030F0702030302020204" pitchFamily="66" charset="0"/>
            </a:endParaRPr>
          </a:p>
          <a:p>
            <a:r>
              <a:rPr lang="fr-FR" dirty="0">
                <a:latin typeface="Comic Sans MS" panose="030F0702030302020204" pitchFamily="66" charset="0"/>
              </a:rPr>
              <a:t> </a:t>
            </a:r>
            <a:r>
              <a:rPr lang="fr-FR" sz="1400" b="1" u="sng" dirty="0">
                <a:latin typeface="Comic Sans MS" panose="030F0702030302020204" pitchFamily="66" charset="0"/>
              </a:rPr>
              <a:t>Habitudes de travail</a:t>
            </a:r>
            <a:r>
              <a:rPr lang="fr-FR" dirty="0">
                <a:latin typeface="Comic Sans MS" panose="030F0702030302020204" pitchFamily="66" charset="0"/>
              </a:rPr>
              <a:t>, </a:t>
            </a:r>
            <a:r>
              <a:rPr lang="fr-FR" u="sng" dirty="0">
                <a:latin typeface="Comic Sans MS" panose="030F0702030302020204" pitchFamily="66" charset="0"/>
              </a:rPr>
              <a:t>Questions d’origines:</a:t>
            </a:r>
          </a:p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fr-CA" sz="18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21. L’utilisation de [</a:t>
            </a:r>
            <a:r>
              <a:rPr lang="fr-CA" sz="1800" i="1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la technologie</a:t>
            </a:r>
            <a:r>
              <a:rPr lang="fr-CA" sz="18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] est devenue une habitude pour moi.</a:t>
            </a:r>
            <a:endParaRPr lang="fr-CA" sz="18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fr-CA" sz="1800" strike="sngStrike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22. Je suis accro à l’utilisation de [</a:t>
            </a:r>
            <a:r>
              <a:rPr lang="fr-CA" sz="1800" i="1" strike="sngStrike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la technologie</a:t>
            </a:r>
            <a:r>
              <a:rPr lang="fr-CA" sz="1800" strike="sngStrike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].</a:t>
            </a:r>
            <a:endParaRPr lang="fr-CA" sz="18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fr-CA" sz="18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23. Je dois utiliser [</a:t>
            </a:r>
            <a:r>
              <a:rPr lang="fr-CA" sz="1800" i="1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la technologie</a:t>
            </a:r>
            <a:r>
              <a:rPr lang="fr-CA" sz="18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] pour réaliser mes tâches.</a:t>
            </a:r>
            <a:endParaRPr lang="fr-CA" sz="18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979059F-B6D4-282A-C67D-854481A940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A1E802-3AE6-FD4D-9098-15F93C1CDEFD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56985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9FE575-85AE-F6B0-DF7B-6EDA1D5B09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>
            <a:extLst>
              <a:ext uri="{FF2B5EF4-FFF2-40B4-BE49-F238E27FC236}">
                <a16:creationId xmlns:a16="http://schemas.microsoft.com/office/drawing/2014/main" id="{C0048CC6-8CC3-EC49-9E66-D9CAF21360D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7F3E82A-8EF3-14F9-CEE8-243758DDB0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1200" dirty="0">
                <a:solidFill>
                  <a:srgbClr val="376397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Lisez attentivement chaque phrase et répondez sur l’échelle située en face en entourant un nombre correspondant le mieux à ce que vous pensez. 1 = fortement en désaccord à 7 = fortement en accord. </a:t>
            </a:r>
          </a:p>
          <a:p>
            <a:endParaRPr lang="fr-FR" dirty="0">
              <a:latin typeface="Comic Sans MS" panose="030F0702030302020204" pitchFamily="66" charset="0"/>
            </a:endParaRPr>
          </a:p>
          <a:p>
            <a:r>
              <a:rPr lang="fr-FR" dirty="0">
                <a:latin typeface="Comic Sans MS" panose="030F0702030302020204" pitchFamily="66" charset="0"/>
              </a:rPr>
              <a:t> </a:t>
            </a:r>
            <a:r>
              <a:rPr lang="fr-FR" sz="1400" b="1" u="sng" dirty="0">
                <a:latin typeface="Comic Sans MS" panose="030F0702030302020204" pitchFamily="66" charset="0"/>
              </a:rPr>
              <a:t>Intention comportementale</a:t>
            </a:r>
            <a:r>
              <a:rPr lang="fr-FR" dirty="0">
                <a:latin typeface="Comic Sans MS" panose="030F0702030302020204" pitchFamily="66" charset="0"/>
              </a:rPr>
              <a:t>, </a:t>
            </a:r>
            <a:r>
              <a:rPr lang="fr-FR" u="sng" dirty="0">
                <a:latin typeface="Comic Sans MS" panose="030F0702030302020204" pitchFamily="66" charset="0"/>
              </a:rPr>
              <a:t>Questions d’origines:</a:t>
            </a:r>
          </a:p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fr-CA" sz="18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24. J’ai l’intention de continuer à utiliser [</a:t>
            </a:r>
            <a:r>
              <a:rPr lang="fr-CA" sz="1800" i="1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la technologie</a:t>
            </a:r>
            <a:r>
              <a:rPr lang="fr-CA" sz="18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] dans le futur.</a:t>
            </a:r>
            <a:endParaRPr lang="fr-CA" sz="18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fr-CA" sz="1800" strike="sngStrike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.25, Je vais toujours essayer d’utiliser [</a:t>
            </a:r>
            <a:r>
              <a:rPr lang="fr-CA" sz="1800" i="1" strike="sngStrike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la technologie</a:t>
            </a:r>
            <a:r>
              <a:rPr lang="fr-CA" sz="1800" strike="sngStrike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] dans mon travail quotidien.</a:t>
            </a:r>
            <a:endParaRPr lang="fr-CA" sz="18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fr-CA" sz="18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26. Je prévois continuer d’utiliser fréquemment [</a:t>
            </a:r>
            <a:r>
              <a:rPr lang="fr-CA" sz="1800" i="1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la technologie</a:t>
            </a:r>
            <a:r>
              <a:rPr lang="fr-CA" sz="18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].</a:t>
            </a:r>
            <a:endParaRPr lang="fr-CA" sz="18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Bef>
                <a:spcPts val="1200"/>
              </a:spcBef>
              <a:spcAft>
                <a:spcPts val="1200"/>
              </a:spcAft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307260F-17AE-8153-DE6E-7A781BB83F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A1E802-3AE6-FD4D-9098-15F93C1CDEFD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300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À noter que l’échelle de Likert a été réduit à 5 niveaux pour mesurer la fréquence d’utilisation.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1800" dirty="0">
                <a:effectLst/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Version originale : 27. Veuillez, s’il-vous-plaît, identifier votre fréquence d’utilisation pour chacun </a:t>
            </a:r>
            <a:r>
              <a:rPr lang="fr-CA" sz="1800" dirty="0">
                <a:effectLst/>
                <a:highlight>
                  <a:srgbClr val="FFFF00"/>
                </a:highligh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éléments</a:t>
            </a:r>
            <a:r>
              <a:rPr lang="fr-CA" sz="1800" dirty="0">
                <a:effectLst/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 suivants :</a:t>
            </a:r>
          </a:p>
          <a:p>
            <a:pPr marL="342900" lvl="0" indent="-342900" algn="l">
              <a:buFont typeface="+mj-lt"/>
              <a:buAutoNum type="alphaLcParenR"/>
            </a:pPr>
            <a:r>
              <a:rPr lang="fr-CA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[exemple 1]   </a:t>
            </a:r>
            <a:r>
              <a:rPr lang="fr-CA" sz="32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□□□□□□□</a:t>
            </a:r>
            <a:endParaRPr lang="fr-CA" sz="3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fr-CA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[exemple 2]</a:t>
            </a:r>
            <a:r>
              <a:rPr lang="fr-CA" sz="11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fr-CA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□□□□□□□</a:t>
            </a:r>
            <a:endParaRPr lang="fr-CA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lphaLcParenR"/>
            </a:pPr>
            <a:r>
              <a:rPr lang="fr-CA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[exemple </a:t>
            </a:r>
            <a:r>
              <a:rPr lang="fr-CA" sz="1800" kern="1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3]  </a:t>
            </a:r>
            <a:r>
              <a:rPr lang="fr-CA" sz="1100" kern="1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□□□□□□□</a:t>
            </a:r>
            <a:endParaRPr lang="fr-CA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CA" sz="1800" dirty="0">
              <a:effectLst/>
              <a:latin typeface="Comic Sans MS" panose="030F0702030302020204" pitchFamily="66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A1E802-3AE6-FD4D-9098-15F93C1CDEFD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650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A1E802-3AE6-FD4D-9098-15F93C1CDEFD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1874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6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Relationship Id="rId14" Type="http://schemas.openxmlformats.org/officeDocument/2006/relationships/image" Target="../media/image14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6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Relationship Id="rId14" Type="http://schemas.openxmlformats.org/officeDocument/2006/relationships/image" Target="../media/image14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6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Relationship Id="rId14" Type="http://schemas.openxmlformats.org/officeDocument/2006/relationships/image" Target="../media/image14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6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Relationship Id="rId14" Type="http://schemas.openxmlformats.org/officeDocument/2006/relationships/image" Target="../media/image14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6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Relationship Id="rId14" Type="http://schemas.openxmlformats.org/officeDocument/2006/relationships/image" Target="../media/image14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630133FA-FF01-58B3-B587-5700ECFA8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09353" y="6356352"/>
            <a:ext cx="2057400" cy="365125"/>
          </a:xfrm>
        </p:spPr>
        <p:txBody>
          <a:bodyPr/>
          <a:lstStyle/>
          <a:p>
            <a:fld id="{BE397C5B-71B9-42C0-A4C4-4361E961E869}" type="slidenum">
              <a:rPr lang="fr-FR" dirty="0"/>
              <a:pPr/>
              <a:t>1</a:t>
            </a:fld>
            <a:r>
              <a:rPr lang="fr-FR" dirty="0"/>
              <a:t> 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205CAA4-F86E-65AA-143F-E43263CC9B0A}"/>
              </a:ext>
            </a:extLst>
          </p:cNvPr>
          <p:cNvSpPr txBox="1"/>
          <p:nvPr/>
        </p:nvSpPr>
        <p:spPr>
          <a:xfrm>
            <a:off x="2464058" y="1854765"/>
            <a:ext cx="7515010" cy="35496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CA" sz="2800" b="1" dirty="0">
                <a:latin typeface="Comic Sans MS" panose="030F0902030302020204" pitchFamily="66" charset="0"/>
                <a:cs typeface="Arial" panose="020B0604020202020204" pitchFamily="34" charset="0"/>
              </a:rPr>
              <a:t>Théorie unifiée de l’acceptation et de l’utilisation de la technologie-2</a:t>
            </a:r>
            <a:endParaRPr lang="fr-CA" sz="2800" b="1" baseline="30000" dirty="0">
              <a:latin typeface="Comic Sans MS" panose="030F0902030302020204" pitchFamily="66" charset="0"/>
              <a:cs typeface="Arial" panose="020B0604020202020204" pitchFamily="34" charset="0"/>
            </a:endParaRPr>
          </a:p>
          <a:p>
            <a:pPr algn="ctr"/>
            <a:endParaRPr lang="fr-CA" sz="2800" b="1" baseline="30000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ctr"/>
            <a:endParaRPr lang="fr-CA" sz="28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ctr"/>
            <a:r>
              <a:rPr lang="fr-CA" sz="2400" dirty="0">
                <a:latin typeface="Comic Sans MS" panose="030F0702030302020204" pitchFamily="66" charset="0"/>
                <a:cs typeface="Arial" panose="020B0604020202020204" pitchFamily="34" charset="0"/>
              </a:rPr>
              <a:t>Questionnaire adapté pour la neurodiversité</a:t>
            </a:r>
          </a:p>
          <a:p>
            <a:endParaRPr lang="fr-CA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ctr"/>
            <a:r>
              <a:rPr lang="fr-CA" sz="2000" baseline="30000" dirty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fr-CA" sz="2000" dirty="0">
                <a:latin typeface="Comic Sans MS" panose="030F0702030302020204" pitchFamily="66" charset="0"/>
                <a:cs typeface="Arial" panose="020B0604020202020204" pitchFamily="34" charset="0"/>
              </a:rPr>
              <a:t>Le système évalué est un système de formation.</a:t>
            </a:r>
          </a:p>
          <a:p>
            <a:pPr algn="ctr"/>
            <a:endParaRPr lang="fr-CA" sz="2000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ctr"/>
            <a:r>
              <a:rPr lang="fr-CA" sz="2000" dirty="0">
                <a:latin typeface="Comic Sans MS" panose="030F0702030302020204" pitchFamily="66" charset="0"/>
                <a:cs typeface="Arial" panose="020B0604020202020204" pitchFamily="34" charset="0"/>
              </a:rPr>
              <a:t>Il comprend des instructions informatisées et la disposition du matériel d'assemblage sur le poste de travail.</a:t>
            </a: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667FFE1A-49EA-56C2-3F04-9C62548433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9874" y="817558"/>
            <a:ext cx="2616266" cy="592960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5D3CB10B-EB4E-71BC-88A8-C4AD45AA02B4}"/>
              </a:ext>
            </a:extLst>
          </p:cNvPr>
          <p:cNvSpPr txBox="1"/>
          <p:nvPr/>
        </p:nvSpPr>
        <p:spPr>
          <a:xfrm>
            <a:off x="3049874" y="5848703"/>
            <a:ext cx="65467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</a:rPr>
              <a:t>Version française de l’</a:t>
            </a:r>
            <a:r>
              <a:rPr lang="fr-FR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</a:rPr>
              <a:t>Unified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</a:rPr>
              <a:t> Theory of Acceptance and use of Technology-2 (UTAUT2)</a:t>
            </a:r>
          </a:p>
        </p:txBody>
      </p:sp>
      <p:pic>
        <p:nvPicPr>
          <p:cNvPr id="15" name="Picture 783780170" descr="A blue and green text on a black background&#10;&#10;Description automatically generated">
            <a:extLst>
              <a:ext uri="{FF2B5EF4-FFF2-40B4-BE49-F238E27FC236}">
                <a16:creationId xmlns:a16="http://schemas.microsoft.com/office/drawing/2014/main" id="{221E6B36-BB8B-D947-3964-65664493B3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9396" y="544705"/>
            <a:ext cx="1932479" cy="1138666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9979068" y="5671519"/>
            <a:ext cx="2013108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CA" sz="1400" u="sng" dirty="0">
                <a:latin typeface="Comic Sans MS" panose="030F0702030302020204" pitchFamily="66" charset="0"/>
              </a:rPr>
              <a:t>Réservé à la recherche</a:t>
            </a:r>
          </a:p>
          <a:p>
            <a:r>
              <a:rPr lang="fr-CA" sz="1400" dirty="0">
                <a:latin typeface="Comic Sans MS" panose="030F0702030302020204" pitchFamily="66" charset="0"/>
              </a:rPr>
              <a:t>No de participant:   </a:t>
            </a:r>
          </a:p>
        </p:txBody>
      </p:sp>
    </p:spTree>
    <p:extLst>
      <p:ext uri="{BB962C8B-B14F-4D97-AF65-F5344CB8AC3E}">
        <p14:creationId xmlns:p14="http://schemas.microsoft.com/office/powerpoint/2010/main" val="1916400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D198B7-1AF9-29BD-BE88-35B359883B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que 10" descr="Angry face with solid fill avec un remplissage uni">
            <a:extLst>
              <a:ext uri="{FF2B5EF4-FFF2-40B4-BE49-F238E27FC236}">
                <a16:creationId xmlns:a16="http://schemas.microsoft.com/office/drawing/2014/main" id="{8F7E05E3-A876-8977-2F47-FE62AF3C76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02148" y="2416376"/>
            <a:ext cx="555921" cy="555921"/>
          </a:xfrm>
          <a:prstGeom prst="rect">
            <a:avLst/>
          </a:prstGeom>
        </p:spPr>
      </p:pic>
      <p:pic>
        <p:nvPicPr>
          <p:cNvPr id="13" name="Graphique 12" descr="Sad face with solid fill avec un remplissage uni">
            <a:extLst>
              <a:ext uri="{FF2B5EF4-FFF2-40B4-BE49-F238E27FC236}">
                <a16:creationId xmlns:a16="http://schemas.microsoft.com/office/drawing/2014/main" id="{6711E12E-9209-D552-90FB-BB50C4C0B70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463539" y="2247880"/>
            <a:ext cx="555921" cy="555921"/>
          </a:xfrm>
          <a:prstGeom prst="rect">
            <a:avLst/>
          </a:prstGeom>
        </p:spPr>
      </p:pic>
      <p:pic>
        <p:nvPicPr>
          <p:cNvPr id="15" name="Graphique 14" descr="Confused face with solid fill avec un remplissage uni">
            <a:extLst>
              <a:ext uri="{FF2B5EF4-FFF2-40B4-BE49-F238E27FC236}">
                <a16:creationId xmlns:a16="http://schemas.microsoft.com/office/drawing/2014/main" id="{7A7DB9D9-A2CD-BD19-2226-42809FEAB39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224926" y="2074339"/>
            <a:ext cx="555921" cy="555921"/>
          </a:xfrm>
          <a:prstGeom prst="rect">
            <a:avLst/>
          </a:prstGeom>
        </p:spPr>
      </p:pic>
      <p:pic>
        <p:nvPicPr>
          <p:cNvPr id="17" name="Graphique 16" descr="Neutral face outline avec un remplissage uni">
            <a:extLst>
              <a:ext uri="{FF2B5EF4-FFF2-40B4-BE49-F238E27FC236}">
                <a16:creationId xmlns:a16="http://schemas.microsoft.com/office/drawing/2014/main" id="{4EA68CD5-8F79-2A62-0292-7C08BD8F270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998080" y="1873902"/>
            <a:ext cx="555921" cy="555921"/>
          </a:xfrm>
          <a:prstGeom prst="rect">
            <a:avLst/>
          </a:prstGeom>
        </p:spPr>
      </p:pic>
      <p:pic>
        <p:nvPicPr>
          <p:cNvPr id="19" name="Graphique 18" descr="Smiling face with solid fill avec un remplissage uni">
            <a:extLst>
              <a:ext uri="{FF2B5EF4-FFF2-40B4-BE49-F238E27FC236}">
                <a16:creationId xmlns:a16="http://schemas.microsoft.com/office/drawing/2014/main" id="{E10BFDCF-82F6-6F0A-8A6B-48A6DA7564F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798127" y="1683456"/>
            <a:ext cx="555921" cy="555921"/>
          </a:xfrm>
          <a:prstGeom prst="rect">
            <a:avLst/>
          </a:prstGeom>
        </p:spPr>
      </p:pic>
      <p:pic>
        <p:nvPicPr>
          <p:cNvPr id="21" name="Graphique 20" descr="Grinning face with solid fill avec un remplissage uni">
            <a:extLst>
              <a:ext uri="{FF2B5EF4-FFF2-40B4-BE49-F238E27FC236}">
                <a16:creationId xmlns:a16="http://schemas.microsoft.com/office/drawing/2014/main" id="{B133A290-FD38-0948-8AA5-F9A621AE2FC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0578529" y="1496467"/>
            <a:ext cx="555921" cy="555921"/>
          </a:xfrm>
          <a:prstGeom prst="rect">
            <a:avLst/>
          </a:prstGeom>
        </p:spPr>
      </p:pic>
      <p:pic>
        <p:nvPicPr>
          <p:cNvPr id="23" name="Graphique 22" descr="Star-struck face with solid fill avec un remplissage uni">
            <a:extLst>
              <a:ext uri="{FF2B5EF4-FFF2-40B4-BE49-F238E27FC236}">
                <a16:creationId xmlns:a16="http://schemas.microsoft.com/office/drawing/2014/main" id="{3AAD8A66-01A5-B3B5-2027-8F79AB338691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1354670" y="1300310"/>
            <a:ext cx="563243" cy="563243"/>
          </a:xfrm>
          <a:prstGeom prst="rect">
            <a:avLst/>
          </a:prstGeom>
        </p:spPr>
      </p:pic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52BB50DB-4FAA-5A3F-AA25-2D6F1CF377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414244"/>
              </p:ext>
            </p:extLst>
          </p:nvPr>
        </p:nvGraphicFramePr>
        <p:xfrm>
          <a:off x="573822" y="3163661"/>
          <a:ext cx="11423590" cy="2961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61449">
                  <a:extLst>
                    <a:ext uri="{9D8B030D-6E8A-4147-A177-3AD203B41FA5}">
                      <a16:colId xmlns:a16="http://schemas.microsoft.com/office/drawing/2014/main" val="2662145415"/>
                    </a:ext>
                  </a:extLst>
                </a:gridCol>
                <a:gridCol w="5462141">
                  <a:extLst>
                    <a:ext uri="{9D8B030D-6E8A-4147-A177-3AD203B41FA5}">
                      <a16:colId xmlns:a16="http://schemas.microsoft.com/office/drawing/2014/main" val="35621864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176213" marR="0" lvl="0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latin typeface="Comic Sans MS" panose="030F0702030302020204" pitchFamily="66" charset="0"/>
                        </a:rPr>
                        <a:t>1. Je trouve le système de formation utile pour assembler des pièces de la bonne manière.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94877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Comic Sans MS" panose="030F0702030302020204" pitchFamily="66" charset="0"/>
                        </a:rPr>
                        <a:t>Commentaires:</a:t>
                      </a:r>
                    </a:p>
                    <a:p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128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b="1" dirty="0">
                          <a:latin typeface="Comic Sans MS" panose="030F0702030302020204" pitchFamily="66" charset="0"/>
                        </a:rPr>
                        <a:t>2. J’assemble les pièces plus vite avec le système de formation.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6964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Comic Sans MS" panose="030F0702030302020204" pitchFamily="66" charset="0"/>
                        </a:rPr>
                        <a:t>Commentaires:</a:t>
                      </a:r>
                    </a:p>
                    <a:p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051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6213" indent="-176213"/>
                      <a:r>
                        <a:rPr lang="fr-FR" sz="1400" b="1" dirty="0">
                          <a:latin typeface="Comic Sans MS" panose="030F0702030302020204" pitchFamily="66" charset="0"/>
                        </a:rPr>
                        <a:t>3. Le système de formation me permet de fabriquer des composants électriques rapidement et sans erreurs.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74665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Comic Sans MS" panose="030F0702030302020204" pitchFamily="66" charset="0"/>
                        </a:rPr>
                        <a:t>Commentaires:</a:t>
                      </a:r>
                    </a:p>
                    <a:p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891295"/>
                  </a:ext>
                </a:extLst>
              </a:tr>
            </a:tbl>
          </a:graphicData>
        </a:graphic>
      </p:graphicFrame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B2F6CDE2-6134-3B1C-7579-D177C66AAA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711268"/>
              </p:ext>
            </p:extLst>
          </p:nvPr>
        </p:nvGraphicFramePr>
        <p:xfrm>
          <a:off x="6540783" y="3166071"/>
          <a:ext cx="5465593" cy="5151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799">
                  <a:extLst>
                    <a:ext uri="{9D8B030D-6E8A-4147-A177-3AD203B41FA5}">
                      <a16:colId xmlns:a16="http://schemas.microsoft.com/office/drawing/2014/main" val="3932239005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90664740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470036632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37829480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234898328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2571780082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203386526"/>
                    </a:ext>
                  </a:extLst>
                </a:gridCol>
              </a:tblGrid>
              <a:tr h="51516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8B1B0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C47F4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EAD07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93EAE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68EE9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008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678997"/>
                  </a:ext>
                </a:extLst>
              </a:tr>
            </a:tbl>
          </a:graphicData>
        </a:graphic>
      </p:graphicFrame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C4D6BD07-137E-125A-1B73-97DD02818B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227336"/>
              </p:ext>
            </p:extLst>
          </p:nvPr>
        </p:nvGraphicFramePr>
        <p:xfrm>
          <a:off x="6531819" y="4205406"/>
          <a:ext cx="5465593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799">
                  <a:extLst>
                    <a:ext uri="{9D8B030D-6E8A-4147-A177-3AD203B41FA5}">
                      <a16:colId xmlns:a16="http://schemas.microsoft.com/office/drawing/2014/main" val="3932239005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90664740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470036632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37829480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234898328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2571780082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2033865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8B1B0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C47F4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EAD07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93EAE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68EE9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008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678997"/>
                  </a:ext>
                </a:extLst>
              </a:tr>
            </a:tbl>
          </a:graphicData>
        </a:graphic>
      </p:graphicFrame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111E9270-CFBC-CB34-E0E0-1650E1674D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725786"/>
              </p:ext>
            </p:extLst>
          </p:nvPr>
        </p:nvGraphicFramePr>
        <p:xfrm>
          <a:off x="6531819" y="5092909"/>
          <a:ext cx="5465593" cy="5151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799">
                  <a:extLst>
                    <a:ext uri="{9D8B030D-6E8A-4147-A177-3AD203B41FA5}">
                      <a16:colId xmlns:a16="http://schemas.microsoft.com/office/drawing/2014/main" val="3932239005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90664740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470036632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37829480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234898328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2571780082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203386526"/>
                    </a:ext>
                  </a:extLst>
                </a:gridCol>
              </a:tblGrid>
              <a:tr h="51516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8B1B0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C47F4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EAD07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93EAE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68EE9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008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678997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1B23ADAA-392C-2058-9907-39A2FA5A101C}"/>
              </a:ext>
            </a:extLst>
          </p:cNvPr>
          <p:cNvSpPr txBox="1"/>
          <p:nvPr/>
        </p:nvSpPr>
        <p:spPr>
          <a:xfrm>
            <a:off x="6884895" y="2945403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51063C5-9D4C-7000-A824-E26D678F9708}"/>
              </a:ext>
            </a:extLst>
          </p:cNvPr>
          <p:cNvSpPr txBox="1"/>
          <p:nvPr/>
        </p:nvSpPr>
        <p:spPr>
          <a:xfrm>
            <a:off x="7669304" y="2775075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C99A786-0BC9-0A32-E099-2B00A24F5F30}"/>
              </a:ext>
            </a:extLst>
          </p:cNvPr>
          <p:cNvSpPr txBox="1"/>
          <p:nvPr/>
        </p:nvSpPr>
        <p:spPr>
          <a:xfrm>
            <a:off x="8440266" y="2604747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8ECAC5E-4D2D-85F7-042E-0741567DD210}"/>
              </a:ext>
            </a:extLst>
          </p:cNvPr>
          <p:cNvSpPr txBox="1"/>
          <p:nvPr/>
        </p:nvSpPr>
        <p:spPr>
          <a:xfrm>
            <a:off x="9211228" y="2394078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F45A66AA-FED9-A77D-586B-F496D958BE75}"/>
              </a:ext>
            </a:extLst>
          </p:cNvPr>
          <p:cNvSpPr txBox="1"/>
          <p:nvPr/>
        </p:nvSpPr>
        <p:spPr>
          <a:xfrm>
            <a:off x="10000118" y="2214784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FC9921B-045B-2724-ECBF-3764F7552FBD}"/>
              </a:ext>
            </a:extLst>
          </p:cNvPr>
          <p:cNvSpPr txBox="1"/>
          <p:nvPr/>
        </p:nvSpPr>
        <p:spPr>
          <a:xfrm>
            <a:off x="10793495" y="2039973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8192BF8B-94F7-53FF-819A-7CAED3CBEEC4}"/>
              </a:ext>
            </a:extLst>
          </p:cNvPr>
          <p:cNvSpPr txBox="1"/>
          <p:nvPr/>
        </p:nvSpPr>
        <p:spPr>
          <a:xfrm>
            <a:off x="11559976" y="1838268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381DF2EE-EB37-DFD3-5439-971F0E802E7B}"/>
              </a:ext>
            </a:extLst>
          </p:cNvPr>
          <p:cNvSpPr txBox="1"/>
          <p:nvPr/>
        </p:nvSpPr>
        <p:spPr>
          <a:xfrm>
            <a:off x="6523504" y="2060491"/>
            <a:ext cx="1004430" cy="369332"/>
          </a:xfrm>
          <a:prstGeom prst="rect">
            <a:avLst/>
          </a:prstGeom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900" dirty="0">
                <a:latin typeface="Comic Sans MS" panose="030F0702030302020204" pitchFamily="66" charset="0"/>
              </a:rPr>
              <a:t>Fortement en</a:t>
            </a:r>
          </a:p>
          <a:p>
            <a:r>
              <a:rPr lang="fr-FR" sz="900" dirty="0">
                <a:latin typeface="Comic Sans MS" panose="030F0702030302020204" pitchFamily="66" charset="0"/>
              </a:rPr>
              <a:t>désaccord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DD06DEB9-03DA-9713-C791-4DC356AD9CEB}"/>
              </a:ext>
            </a:extLst>
          </p:cNvPr>
          <p:cNvSpPr txBox="1"/>
          <p:nvPr/>
        </p:nvSpPr>
        <p:spPr>
          <a:xfrm>
            <a:off x="11246278" y="988191"/>
            <a:ext cx="856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Comic Sans MS" panose="030F0702030302020204" pitchFamily="66" charset="0"/>
              </a:rPr>
              <a:t>Fortement </a:t>
            </a:r>
          </a:p>
          <a:p>
            <a:r>
              <a:rPr lang="fr-FR" sz="900" dirty="0">
                <a:latin typeface="Comic Sans MS" panose="030F0702030302020204" pitchFamily="66" charset="0"/>
              </a:rPr>
              <a:t>en accord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CAE05408-E19B-026D-3EA4-96B4BF91A595}"/>
              </a:ext>
            </a:extLst>
          </p:cNvPr>
          <p:cNvSpPr txBox="1"/>
          <p:nvPr/>
        </p:nvSpPr>
        <p:spPr>
          <a:xfrm>
            <a:off x="588627" y="754737"/>
            <a:ext cx="7067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Comic Sans MS" panose="030F0702030302020204" pitchFamily="66" charset="0"/>
              </a:rPr>
              <a:t>Les attentes face à la performance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AA8DE9EE-D6EC-30FD-91A9-82F20169CA3C}"/>
              </a:ext>
            </a:extLst>
          </p:cNvPr>
          <p:cNvSpPr txBox="1"/>
          <p:nvPr/>
        </p:nvSpPr>
        <p:spPr>
          <a:xfrm>
            <a:off x="540827" y="2247880"/>
            <a:ext cx="55432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omic Sans MS" panose="030F0702030302020204" pitchFamily="66" charset="0"/>
              </a:rPr>
              <a:t>Quel est votre niveau d’accord avec les phrases suivantes? (mettre un X dans la case de couleur qui correspond à votre niveau d’accord)</a:t>
            </a:r>
          </a:p>
        </p:txBody>
      </p:sp>
    </p:spTree>
    <p:extLst>
      <p:ext uri="{BB962C8B-B14F-4D97-AF65-F5344CB8AC3E}">
        <p14:creationId xmlns:p14="http://schemas.microsoft.com/office/powerpoint/2010/main" val="2665550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816CD4-2D7F-4972-6E2B-982A64217F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que 10" descr="Angry face with solid fill avec un remplissage uni">
            <a:extLst>
              <a:ext uri="{FF2B5EF4-FFF2-40B4-BE49-F238E27FC236}">
                <a16:creationId xmlns:a16="http://schemas.microsoft.com/office/drawing/2014/main" id="{CC1E0A61-7A81-E063-4F27-B99B4F190C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02148" y="2416376"/>
            <a:ext cx="555921" cy="555921"/>
          </a:xfrm>
          <a:prstGeom prst="rect">
            <a:avLst/>
          </a:prstGeom>
        </p:spPr>
      </p:pic>
      <p:pic>
        <p:nvPicPr>
          <p:cNvPr id="13" name="Graphique 12" descr="Sad face with solid fill avec un remplissage uni">
            <a:extLst>
              <a:ext uri="{FF2B5EF4-FFF2-40B4-BE49-F238E27FC236}">
                <a16:creationId xmlns:a16="http://schemas.microsoft.com/office/drawing/2014/main" id="{9B5CE54B-93BB-F265-00A8-6A5A5E6590C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463539" y="2247880"/>
            <a:ext cx="555921" cy="555921"/>
          </a:xfrm>
          <a:prstGeom prst="rect">
            <a:avLst/>
          </a:prstGeom>
        </p:spPr>
      </p:pic>
      <p:pic>
        <p:nvPicPr>
          <p:cNvPr id="15" name="Graphique 14" descr="Confused face with solid fill avec un remplissage uni">
            <a:extLst>
              <a:ext uri="{FF2B5EF4-FFF2-40B4-BE49-F238E27FC236}">
                <a16:creationId xmlns:a16="http://schemas.microsoft.com/office/drawing/2014/main" id="{A39C2DD6-9549-4604-A96F-BBD73E88473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224926" y="2074339"/>
            <a:ext cx="555921" cy="555921"/>
          </a:xfrm>
          <a:prstGeom prst="rect">
            <a:avLst/>
          </a:prstGeom>
        </p:spPr>
      </p:pic>
      <p:pic>
        <p:nvPicPr>
          <p:cNvPr id="17" name="Graphique 16" descr="Neutral face outline avec un remplissage uni">
            <a:extLst>
              <a:ext uri="{FF2B5EF4-FFF2-40B4-BE49-F238E27FC236}">
                <a16:creationId xmlns:a16="http://schemas.microsoft.com/office/drawing/2014/main" id="{ECC1F836-0D9B-A6A3-575D-7DE7ABE0E75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998080" y="1873902"/>
            <a:ext cx="555921" cy="555921"/>
          </a:xfrm>
          <a:prstGeom prst="rect">
            <a:avLst/>
          </a:prstGeom>
        </p:spPr>
      </p:pic>
      <p:pic>
        <p:nvPicPr>
          <p:cNvPr id="19" name="Graphique 18" descr="Smiling face with solid fill avec un remplissage uni">
            <a:extLst>
              <a:ext uri="{FF2B5EF4-FFF2-40B4-BE49-F238E27FC236}">
                <a16:creationId xmlns:a16="http://schemas.microsoft.com/office/drawing/2014/main" id="{D7A7B4A1-D05A-94B4-A1C4-10FA3BA0E74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798127" y="1683456"/>
            <a:ext cx="555921" cy="555921"/>
          </a:xfrm>
          <a:prstGeom prst="rect">
            <a:avLst/>
          </a:prstGeom>
        </p:spPr>
      </p:pic>
      <p:pic>
        <p:nvPicPr>
          <p:cNvPr id="21" name="Graphique 20" descr="Grinning face with solid fill avec un remplissage uni">
            <a:extLst>
              <a:ext uri="{FF2B5EF4-FFF2-40B4-BE49-F238E27FC236}">
                <a16:creationId xmlns:a16="http://schemas.microsoft.com/office/drawing/2014/main" id="{4DD6C180-B9B9-4A2D-593B-0E5067D665E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0578529" y="1496467"/>
            <a:ext cx="555921" cy="555921"/>
          </a:xfrm>
          <a:prstGeom prst="rect">
            <a:avLst/>
          </a:prstGeom>
        </p:spPr>
      </p:pic>
      <p:pic>
        <p:nvPicPr>
          <p:cNvPr id="23" name="Graphique 22" descr="Star-struck face with solid fill avec un remplissage uni">
            <a:extLst>
              <a:ext uri="{FF2B5EF4-FFF2-40B4-BE49-F238E27FC236}">
                <a16:creationId xmlns:a16="http://schemas.microsoft.com/office/drawing/2014/main" id="{EF3A0345-305A-1706-CAB9-8A20E010B7E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1354670" y="1300310"/>
            <a:ext cx="563243" cy="563243"/>
          </a:xfrm>
          <a:prstGeom prst="rect">
            <a:avLst/>
          </a:prstGeom>
        </p:spPr>
      </p:pic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F788704C-556D-4821-BE1D-7ECEE83C93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511461"/>
              </p:ext>
            </p:extLst>
          </p:nvPr>
        </p:nvGraphicFramePr>
        <p:xfrm>
          <a:off x="418641" y="3152644"/>
          <a:ext cx="11578771" cy="3114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79614">
                  <a:extLst>
                    <a:ext uri="{9D8B030D-6E8A-4147-A177-3AD203B41FA5}">
                      <a16:colId xmlns:a16="http://schemas.microsoft.com/office/drawing/2014/main" val="2662145415"/>
                    </a:ext>
                  </a:extLst>
                </a:gridCol>
                <a:gridCol w="5299157">
                  <a:extLst>
                    <a:ext uri="{9D8B030D-6E8A-4147-A177-3AD203B41FA5}">
                      <a16:colId xmlns:a16="http://schemas.microsoft.com/office/drawing/2014/main" val="35621864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latin typeface="Comic Sans MS" panose="030F0702030302020204" pitchFamily="66" charset="0"/>
                        </a:rPr>
                        <a:t>4. </a:t>
                      </a:r>
                      <a:r>
                        <a:rPr lang="fr-CA" sz="14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Apprendre à utiliser le système de formation est facile pour moi.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94877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Comic Sans MS" panose="030F0702030302020204" pitchFamily="66" charset="0"/>
                        </a:rPr>
                        <a:t>Commentaires: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128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6213" indent="-176213"/>
                      <a:r>
                        <a:rPr lang="fr-FR" sz="1400" b="1" dirty="0">
                          <a:latin typeface="Comic Sans MS" panose="030F0702030302020204" pitchFamily="66" charset="0"/>
                        </a:rPr>
                        <a:t>5. </a:t>
                      </a:r>
                      <a:r>
                        <a:rPr lang="en-CA" sz="14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Il </a:t>
                      </a:r>
                      <a:r>
                        <a:rPr lang="en-CA" sz="1400" b="1" kern="1200" dirty="0" err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est</a:t>
                      </a:r>
                      <a:r>
                        <a:rPr lang="en-CA" sz="14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simple et facile pour </a:t>
                      </a:r>
                      <a:r>
                        <a:rPr lang="en-CA" sz="1400" b="1" kern="1200" dirty="0" err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moi</a:t>
                      </a:r>
                      <a:r>
                        <a:rPr lang="en-CA" sz="14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en-CA" sz="1400" b="1" kern="1200" dirty="0" err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comprendre</a:t>
                      </a:r>
                      <a:r>
                        <a:rPr lang="en-CA" sz="14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le </a:t>
                      </a:r>
                      <a:r>
                        <a:rPr lang="en-CA" sz="1400" b="1" kern="1200" dirty="0" err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système</a:t>
                      </a:r>
                      <a:r>
                        <a:rPr lang="en-CA" sz="14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de formation avec </a:t>
                      </a:r>
                      <a:r>
                        <a:rPr lang="en-CA" sz="1400" b="1" kern="1200" dirty="0" err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l’écran</a:t>
                      </a:r>
                      <a:r>
                        <a:rPr lang="en-CA" sz="14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de la </a:t>
                      </a:r>
                      <a:r>
                        <a:rPr lang="en-CA" sz="1400" b="1" kern="1200" dirty="0" err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tablette</a:t>
                      </a:r>
                      <a:r>
                        <a:rPr lang="en-CA" sz="14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CA" sz="1400" b="1" kern="1200" dirty="0" err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électronique</a:t>
                      </a:r>
                      <a:r>
                        <a:rPr lang="en-CA" sz="14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fr-CA" sz="1400" b="1" dirty="0"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endParaRPr lang="fr-FR" sz="1400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6964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Comic Sans MS" panose="030F0702030302020204" pitchFamily="66" charset="0"/>
                        </a:rPr>
                        <a:t>Commentaires: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051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b="1" dirty="0">
                          <a:latin typeface="Comic Sans MS" panose="030F0702030302020204" pitchFamily="66" charset="0"/>
                        </a:rPr>
                        <a:t>6. </a:t>
                      </a:r>
                      <a:r>
                        <a:rPr lang="en-CA" sz="14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Je </a:t>
                      </a:r>
                      <a:r>
                        <a:rPr lang="en-CA" sz="1400" b="1" kern="1200" dirty="0" err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trouve</a:t>
                      </a:r>
                      <a:r>
                        <a:rPr lang="en-CA" sz="14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le </a:t>
                      </a:r>
                      <a:r>
                        <a:rPr lang="en-CA" sz="1400" b="1" kern="1200" dirty="0" err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système</a:t>
                      </a:r>
                      <a:r>
                        <a:rPr lang="en-CA" sz="14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de formation facile à </a:t>
                      </a:r>
                      <a:r>
                        <a:rPr lang="en-CA" sz="1400" b="1" kern="1200" dirty="0" err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utiliser</a:t>
                      </a:r>
                      <a:r>
                        <a:rPr lang="en-CA" sz="14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. </a:t>
                      </a:r>
                      <a:endParaRPr lang="fr-FR" sz="1400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74665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Comic Sans MS" panose="030F0702030302020204" pitchFamily="66" charset="0"/>
                        </a:rPr>
                        <a:t>Commentaires: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891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b="1" dirty="0">
                          <a:latin typeface="Comic Sans MS" panose="030F0702030302020204" pitchFamily="66" charset="0"/>
                        </a:rPr>
                        <a:t>7. Je deviens bon à utiliser le système de formation.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873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Comic Sans MS" panose="030F0702030302020204" pitchFamily="66" charset="0"/>
                        </a:rPr>
                        <a:t>Commentaires: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0807592"/>
                  </a:ext>
                </a:extLst>
              </a:tr>
            </a:tbl>
          </a:graphicData>
        </a:graphic>
      </p:graphicFrame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C2111951-A0C2-F37A-41F1-5B299881C9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140372"/>
              </p:ext>
            </p:extLst>
          </p:nvPr>
        </p:nvGraphicFramePr>
        <p:xfrm>
          <a:off x="6540783" y="3154487"/>
          <a:ext cx="5465593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799">
                  <a:extLst>
                    <a:ext uri="{9D8B030D-6E8A-4147-A177-3AD203B41FA5}">
                      <a16:colId xmlns:a16="http://schemas.microsoft.com/office/drawing/2014/main" val="3932239005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90664740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470036632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37829480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234898328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2571780082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203386526"/>
                    </a:ext>
                  </a:extLst>
                </a:gridCol>
              </a:tblGrid>
              <a:tr h="3388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8B1B0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C47F4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EAD07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93EAE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68EE9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008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678997"/>
                  </a:ext>
                </a:extLst>
              </a:tr>
            </a:tbl>
          </a:graphicData>
        </a:graphic>
      </p:graphicFrame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39485352-D9E3-1DF2-FEB2-9B51CD712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175406"/>
              </p:ext>
            </p:extLst>
          </p:nvPr>
        </p:nvGraphicFramePr>
        <p:xfrm>
          <a:off x="6531819" y="3910140"/>
          <a:ext cx="5465593" cy="4999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799">
                  <a:extLst>
                    <a:ext uri="{9D8B030D-6E8A-4147-A177-3AD203B41FA5}">
                      <a16:colId xmlns:a16="http://schemas.microsoft.com/office/drawing/2014/main" val="3932239005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90664740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470036632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37829480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234898328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2571780082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203386526"/>
                    </a:ext>
                  </a:extLst>
                </a:gridCol>
              </a:tblGrid>
              <a:tr h="49993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8B1B0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C47F4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EAD07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93EAE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68EE9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008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678997"/>
                  </a:ext>
                </a:extLst>
              </a:tr>
            </a:tbl>
          </a:graphicData>
        </a:graphic>
      </p:graphicFrame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85B0C3C5-2CC4-3158-80D4-FFB86B8733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021719"/>
              </p:ext>
            </p:extLst>
          </p:nvPr>
        </p:nvGraphicFramePr>
        <p:xfrm>
          <a:off x="6531819" y="4797643"/>
          <a:ext cx="5465593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799">
                  <a:extLst>
                    <a:ext uri="{9D8B030D-6E8A-4147-A177-3AD203B41FA5}">
                      <a16:colId xmlns:a16="http://schemas.microsoft.com/office/drawing/2014/main" val="3932239005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90664740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470036632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37829480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234898328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2571780082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203386526"/>
                    </a:ext>
                  </a:extLst>
                </a:gridCol>
              </a:tblGrid>
              <a:tr h="34626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8B1B0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C47F4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EAD07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93EAE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68EE9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008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678997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E2EC217E-7159-8F6F-26D6-A5683CD0138D}"/>
              </a:ext>
            </a:extLst>
          </p:cNvPr>
          <p:cNvSpPr txBox="1"/>
          <p:nvPr/>
        </p:nvSpPr>
        <p:spPr>
          <a:xfrm>
            <a:off x="6884895" y="2945403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D3135B5-855E-5B4A-F413-83F9CE8A9979}"/>
              </a:ext>
            </a:extLst>
          </p:cNvPr>
          <p:cNvSpPr txBox="1"/>
          <p:nvPr/>
        </p:nvSpPr>
        <p:spPr>
          <a:xfrm>
            <a:off x="7669304" y="2775075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C635E2B-40FA-D269-47DF-B76C2EB7D156}"/>
              </a:ext>
            </a:extLst>
          </p:cNvPr>
          <p:cNvSpPr txBox="1"/>
          <p:nvPr/>
        </p:nvSpPr>
        <p:spPr>
          <a:xfrm>
            <a:off x="8440266" y="2604747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54746CC7-1B0D-A06B-5EFA-030372292FDE}"/>
              </a:ext>
            </a:extLst>
          </p:cNvPr>
          <p:cNvSpPr txBox="1"/>
          <p:nvPr/>
        </p:nvSpPr>
        <p:spPr>
          <a:xfrm>
            <a:off x="9211228" y="2394078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C8798BF6-9A8F-D0ED-0554-A0E661F9B640}"/>
              </a:ext>
            </a:extLst>
          </p:cNvPr>
          <p:cNvSpPr txBox="1"/>
          <p:nvPr/>
        </p:nvSpPr>
        <p:spPr>
          <a:xfrm>
            <a:off x="10000118" y="2214784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BB69767-7227-66E7-0C52-9DC9057E42DA}"/>
              </a:ext>
            </a:extLst>
          </p:cNvPr>
          <p:cNvSpPr txBox="1"/>
          <p:nvPr/>
        </p:nvSpPr>
        <p:spPr>
          <a:xfrm>
            <a:off x="10793495" y="2039973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6218825B-EA37-F5CA-2E1A-93CD66DE8573}"/>
              </a:ext>
            </a:extLst>
          </p:cNvPr>
          <p:cNvSpPr txBox="1"/>
          <p:nvPr/>
        </p:nvSpPr>
        <p:spPr>
          <a:xfrm>
            <a:off x="11559976" y="1838268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910BF80B-0BD0-BEA0-6426-5618A920AC32}"/>
              </a:ext>
            </a:extLst>
          </p:cNvPr>
          <p:cNvSpPr txBox="1"/>
          <p:nvPr/>
        </p:nvSpPr>
        <p:spPr>
          <a:xfrm>
            <a:off x="6522855" y="2060548"/>
            <a:ext cx="1004430" cy="369332"/>
          </a:xfrm>
          <a:prstGeom prst="rect">
            <a:avLst/>
          </a:prstGeom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900" dirty="0">
                <a:latin typeface="Comic Sans MS" panose="030F0702030302020204" pitchFamily="66" charset="0"/>
              </a:rPr>
              <a:t>Fortement en</a:t>
            </a:r>
          </a:p>
          <a:p>
            <a:r>
              <a:rPr lang="fr-FR" sz="900" dirty="0">
                <a:latin typeface="Comic Sans MS" panose="030F0702030302020204" pitchFamily="66" charset="0"/>
              </a:rPr>
              <a:t>désaccord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40017331-E92D-F560-A5DE-DD57610EDD77}"/>
              </a:ext>
            </a:extLst>
          </p:cNvPr>
          <p:cNvSpPr txBox="1"/>
          <p:nvPr/>
        </p:nvSpPr>
        <p:spPr>
          <a:xfrm>
            <a:off x="11246278" y="988191"/>
            <a:ext cx="856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Comic Sans MS" panose="030F0702030302020204" pitchFamily="66" charset="0"/>
              </a:rPr>
              <a:t>Fortement </a:t>
            </a:r>
          </a:p>
          <a:p>
            <a:r>
              <a:rPr lang="fr-FR" sz="900" dirty="0">
                <a:latin typeface="Comic Sans MS" panose="030F0702030302020204" pitchFamily="66" charset="0"/>
              </a:rPr>
              <a:t>en accord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197F52B9-32E9-6F71-D906-DA8F94FBD89B}"/>
              </a:ext>
            </a:extLst>
          </p:cNvPr>
          <p:cNvSpPr txBox="1"/>
          <p:nvPr/>
        </p:nvSpPr>
        <p:spPr>
          <a:xfrm>
            <a:off x="588627" y="754737"/>
            <a:ext cx="7067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Comic Sans MS" panose="030F0702030302020204" pitchFamily="66" charset="0"/>
              </a:rPr>
              <a:t>Les attentes face à l’effort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6892A44D-1C56-FF86-BC3E-8356CB6736AA}"/>
              </a:ext>
            </a:extLst>
          </p:cNvPr>
          <p:cNvSpPr txBox="1"/>
          <p:nvPr/>
        </p:nvSpPr>
        <p:spPr>
          <a:xfrm>
            <a:off x="540827" y="2247880"/>
            <a:ext cx="55432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omic Sans MS" panose="030F0702030302020204" pitchFamily="66" charset="0"/>
              </a:rPr>
              <a:t>Quel est votre niveau d’accord avec les phrases suivantes? (mettre un X dans la case de couleur qui correspond à votre niveau d’accord)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E02056AE-311A-0C9E-9C7E-714876E8B1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415797"/>
              </p:ext>
            </p:extLst>
          </p:nvPr>
        </p:nvGraphicFramePr>
        <p:xfrm>
          <a:off x="6522855" y="5527696"/>
          <a:ext cx="5465593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799">
                  <a:extLst>
                    <a:ext uri="{9D8B030D-6E8A-4147-A177-3AD203B41FA5}">
                      <a16:colId xmlns:a16="http://schemas.microsoft.com/office/drawing/2014/main" val="3932239005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90664740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470036632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37829480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234898328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2571780082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203386526"/>
                    </a:ext>
                  </a:extLst>
                </a:gridCol>
              </a:tblGrid>
              <a:tr h="34626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8B1B0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C47F4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EAD07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93EAE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68EE9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008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678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3143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16FC68-9786-0236-BB51-B20AA2E3CF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que 10" descr="Angry face with solid fill avec un remplissage uni">
            <a:extLst>
              <a:ext uri="{FF2B5EF4-FFF2-40B4-BE49-F238E27FC236}">
                <a16:creationId xmlns:a16="http://schemas.microsoft.com/office/drawing/2014/main" id="{DD1414B7-EF98-45B4-A36A-BB95B6AE42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02148" y="2416376"/>
            <a:ext cx="555921" cy="555921"/>
          </a:xfrm>
          <a:prstGeom prst="rect">
            <a:avLst/>
          </a:prstGeom>
        </p:spPr>
      </p:pic>
      <p:pic>
        <p:nvPicPr>
          <p:cNvPr id="13" name="Graphique 12" descr="Sad face with solid fill avec un remplissage uni">
            <a:extLst>
              <a:ext uri="{FF2B5EF4-FFF2-40B4-BE49-F238E27FC236}">
                <a16:creationId xmlns:a16="http://schemas.microsoft.com/office/drawing/2014/main" id="{3D173B25-1F56-F2E5-1318-41F8564157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463539" y="2247880"/>
            <a:ext cx="555921" cy="555921"/>
          </a:xfrm>
          <a:prstGeom prst="rect">
            <a:avLst/>
          </a:prstGeom>
        </p:spPr>
      </p:pic>
      <p:pic>
        <p:nvPicPr>
          <p:cNvPr id="15" name="Graphique 14" descr="Confused face with solid fill avec un remplissage uni">
            <a:extLst>
              <a:ext uri="{FF2B5EF4-FFF2-40B4-BE49-F238E27FC236}">
                <a16:creationId xmlns:a16="http://schemas.microsoft.com/office/drawing/2014/main" id="{CC699226-5FDF-399B-7560-3AE86AB573F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224926" y="2074339"/>
            <a:ext cx="555921" cy="555921"/>
          </a:xfrm>
          <a:prstGeom prst="rect">
            <a:avLst/>
          </a:prstGeom>
        </p:spPr>
      </p:pic>
      <p:pic>
        <p:nvPicPr>
          <p:cNvPr id="17" name="Graphique 16" descr="Neutral face outline avec un remplissage uni">
            <a:extLst>
              <a:ext uri="{FF2B5EF4-FFF2-40B4-BE49-F238E27FC236}">
                <a16:creationId xmlns:a16="http://schemas.microsoft.com/office/drawing/2014/main" id="{5DE243DD-A426-B2ED-4C7B-2B7E2EDDF25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998080" y="1873902"/>
            <a:ext cx="555921" cy="555921"/>
          </a:xfrm>
          <a:prstGeom prst="rect">
            <a:avLst/>
          </a:prstGeom>
        </p:spPr>
      </p:pic>
      <p:pic>
        <p:nvPicPr>
          <p:cNvPr id="19" name="Graphique 18" descr="Smiling face with solid fill avec un remplissage uni">
            <a:extLst>
              <a:ext uri="{FF2B5EF4-FFF2-40B4-BE49-F238E27FC236}">
                <a16:creationId xmlns:a16="http://schemas.microsoft.com/office/drawing/2014/main" id="{94A70CF3-4C5D-99F8-7DA3-BBE3C3F16D6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798127" y="1683456"/>
            <a:ext cx="555921" cy="555921"/>
          </a:xfrm>
          <a:prstGeom prst="rect">
            <a:avLst/>
          </a:prstGeom>
        </p:spPr>
      </p:pic>
      <p:pic>
        <p:nvPicPr>
          <p:cNvPr id="21" name="Graphique 20" descr="Grinning face with solid fill avec un remplissage uni">
            <a:extLst>
              <a:ext uri="{FF2B5EF4-FFF2-40B4-BE49-F238E27FC236}">
                <a16:creationId xmlns:a16="http://schemas.microsoft.com/office/drawing/2014/main" id="{069397D8-EBA7-94D2-EB72-A23856A60F7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0578529" y="1496467"/>
            <a:ext cx="555921" cy="555921"/>
          </a:xfrm>
          <a:prstGeom prst="rect">
            <a:avLst/>
          </a:prstGeom>
        </p:spPr>
      </p:pic>
      <p:pic>
        <p:nvPicPr>
          <p:cNvPr id="23" name="Graphique 22" descr="Star-struck face with solid fill avec un remplissage uni">
            <a:extLst>
              <a:ext uri="{FF2B5EF4-FFF2-40B4-BE49-F238E27FC236}">
                <a16:creationId xmlns:a16="http://schemas.microsoft.com/office/drawing/2014/main" id="{B7FBD9A1-C463-4232-399E-944B489E149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1354670" y="1300310"/>
            <a:ext cx="563243" cy="563243"/>
          </a:xfrm>
          <a:prstGeom prst="rect">
            <a:avLst/>
          </a:prstGeom>
        </p:spPr>
      </p:pic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5B6BCA80-65B7-FB60-B66C-7EF1963310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819242"/>
              </p:ext>
            </p:extLst>
          </p:nvPr>
        </p:nvGraphicFramePr>
        <p:xfrm>
          <a:off x="264405" y="3163661"/>
          <a:ext cx="11733007" cy="3408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45715">
                  <a:extLst>
                    <a:ext uri="{9D8B030D-6E8A-4147-A177-3AD203B41FA5}">
                      <a16:colId xmlns:a16="http://schemas.microsoft.com/office/drawing/2014/main" val="2662145415"/>
                    </a:ext>
                  </a:extLst>
                </a:gridCol>
                <a:gridCol w="5387292">
                  <a:extLst>
                    <a:ext uri="{9D8B030D-6E8A-4147-A177-3AD203B41FA5}">
                      <a16:colId xmlns:a16="http://schemas.microsoft.com/office/drawing/2014/main" val="35621864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latin typeface="Comic Sans MS" panose="030F0702030302020204" pitchFamily="66" charset="0"/>
                        </a:rPr>
                        <a:t>8</a:t>
                      </a:r>
                      <a:r>
                        <a:rPr lang="fr-FR" sz="1400" b="0" dirty="0">
                          <a:latin typeface="Comic Sans MS" panose="030F0702030302020204" pitchFamily="66" charset="0"/>
                        </a:rPr>
                        <a:t>. </a:t>
                      </a:r>
                      <a:r>
                        <a:rPr lang="fr-CA" sz="14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J’ai tout ce dont j’ai besoin pour utiliser le système de formation.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94877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Comic Sans MS" panose="030F0702030302020204" pitchFamily="66" charset="0"/>
                        </a:rPr>
                        <a:t>Commentaires: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128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b="1" dirty="0">
                          <a:latin typeface="Comic Sans MS" panose="030F0702030302020204" pitchFamily="66" charset="0"/>
                        </a:rPr>
                        <a:t>9. </a:t>
                      </a:r>
                      <a:r>
                        <a:rPr lang="fr-CA" sz="14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J’ai reçu l’information nécessaire pour utiliser le système de formation. </a:t>
                      </a:r>
                      <a:endParaRPr lang="fr-FR" sz="1400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6964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Comic Sans MS" panose="030F0702030302020204" pitchFamily="66" charset="0"/>
                        </a:rPr>
                        <a:t>Commentaires: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051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/>
                      <a:r>
                        <a:rPr lang="fr-FR" sz="1400" b="1" dirty="0">
                          <a:latin typeface="Comic Sans MS" panose="030F0702030302020204" pitchFamily="66" charset="0"/>
                        </a:rPr>
                        <a:t>10. </a:t>
                      </a:r>
                      <a:r>
                        <a:rPr lang="fr-CA" sz="14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Le système de formation tient compte </a:t>
                      </a:r>
                      <a:r>
                        <a:rPr lang="en-CA" sz="14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fr-CA" sz="14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des autres technologies que j’utilise (ex., outils, bacs, pictogrammes).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74665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Comic Sans MS" panose="030F0702030302020204" pitchFamily="66" charset="0"/>
                        </a:rPr>
                        <a:t>Commentaires: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891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/>
                      <a:r>
                        <a:rPr lang="fr-FR" sz="1400" b="1" dirty="0">
                          <a:latin typeface="Comic Sans MS" panose="030F0702030302020204" pitchFamily="66" charset="0"/>
                        </a:rPr>
                        <a:t>11. </a:t>
                      </a:r>
                      <a:r>
                        <a:rPr lang="fr-CA" sz="14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Je peux obtenir de l’aide quand j’ai de la difficulté à utiliser le système de formation. </a:t>
                      </a:r>
                      <a:endParaRPr lang="fr-FR" sz="1400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873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Comic Sans MS" panose="030F0702030302020204" pitchFamily="66" charset="0"/>
                        </a:rPr>
                        <a:t>Commentaires: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0807592"/>
                  </a:ext>
                </a:extLst>
              </a:tr>
            </a:tbl>
          </a:graphicData>
        </a:graphic>
      </p:graphicFrame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1F379F0A-F9D8-8C72-9272-BC1ECAA58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867929"/>
              </p:ext>
            </p:extLst>
          </p:nvPr>
        </p:nvGraphicFramePr>
        <p:xfrm>
          <a:off x="6540783" y="3165504"/>
          <a:ext cx="5465593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799">
                  <a:extLst>
                    <a:ext uri="{9D8B030D-6E8A-4147-A177-3AD203B41FA5}">
                      <a16:colId xmlns:a16="http://schemas.microsoft.com/office/drawing/2014/main" val="3932239005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90664740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470036632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37829480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234898328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2571780082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203386526"/>
                    </a:ext>
                  </a:extLst>
                </a:gridCol>
              </a:tblGrid>
              <a:tr h="3388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8B1B0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C47F4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EAD07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93EAE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68EE9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008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678997"/>
                  </a:ext>
                </a:extLst>
              </a:tr>
            </a:tbl>
          </a:graphicData>
        </a:graphic>
      </p:graphicFrame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0DE11E3D-5030-724D-CB8D-5282CBD347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0014"/>
              </p:ext>
            </p:extLst>
          </p:nvPr>
        </p:nvGraphicFramePr>
        <p:xfrm>
          <a:off x="6531819" y="3903558"/>
          <a:ext cx="5465593" cy="5257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799">
                  <a:extLst>
                    <a:ext uri="{9D8B030D-6E8A-4147-A177-3AD203B41FA5}">
                      <a16:colId xmlns:a16="http://schemas.microsoft.com/office/drawing/2014/main" val="3932239005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90664740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470036632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37829480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234898328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2571780082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203386526"/>
                    </a:ext>
                  </a:extLst>
                </a:gridCol>
              </a:tblGrid>
              <a:tr h="52574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8B1B0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C47F4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EAD07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93EAE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68EE9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008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678997"/>
                  </a:ext>
                </a:extLst>
              </a:tr>
            </a:tbl>
          </a:graphicData>
        </a:graphic>
      </p:graphicFrame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181C469A-D2D4-61E2-177A-9771EBB0BA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177263"/>
              </p:ext>
            </p:extLst>
          </p:nvPr>
        </p:nvGraphicFramePr>
        <p:xfrm>
          <a:off x="6531819" y="4797074"/>
          <a:ext cx="5465593" cy="5134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799">
                  <a:extLst>
                    <a:ext uri="{9D8B030D-6E8A-4147-A177-3AD203B41FA5}">
                      <a16:colId xmlns:a16="http://schemas.microsoft.com/office/drawing/2014/main" val="3932239005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90664740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470036632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37829480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234898328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2571780082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203386526"/>
                    </a:ext>
                  </a:extLst>
                </a:gridCol>
              </a:tblGrid>
              <a:tr h="51343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8B1B0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C47F4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EAD07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93EAE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68EE9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008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678997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CA9728A3-9008-CE00-9A91-F4DB0E768D7C}"/>
              </a:ext>
            </a:extLst>
          </p:cNvPr>
          <p:cNvSpPr txBox="1"/>
          <p:nvPr/>
        </p:nvSpPr>
        <p:spPr>
          <a:xfrm>
            <a:off x="6884895" y="2945403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AFDC95E-9A99-D686-04FF-14D7EE71100E}"/>
              </a:ext>
            </a:extLst>
          </p:cNvPr>
          <p:cNvSpPr txBox="1"/>
          <p:nvPr/>
        </p:nvSpPr>
        <p:spPr>
          <a:xfrm>
            <a:off x="7669304" y="2775075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BC4B750-8B00-A217-0877-96720C2FE1CB}"/>
              </a:ext>
            </a:extLst>
          </p:cNvPr>
          <p:cNvSpPr txBox="1"/>
          <p:nvPr/>
        </p:nvSpPr>
        <p:spPr>
          <a:xfrm>
            <a:off x="8440266" y="2604747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D32CF75-3410-C3BB-E342-2441CC268228}"/>
              </a:ext>
            </a:extLst>
          </p:cNvPr>
          <p:cNvSpPr txBox="1"/>
          <p:nvPr/>
        </p:nvSpPr>
        <p:spPr>
          <a:xfrm>
            <a:off x="9211228" y="2394078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86591A4-C0DD-8043-367C-18BC713CF773}"/>
              </a:ext>
            </a:extLst>
          </p:cNvPr>
          <p:cNvSpPr txBox="1"/>
          <p:nvPr/>
        </p:nvSpPr>
        <p:spPr>
          <a:xfrm>
            <a:off x="10000118" y="2214784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10E5F38-1921-7EC2-EB9E-CC062E14C092}"/>
              </a:ext>
            </a:extLst>
          </p:cNvPr>
          <p:cNvSpPr txBox="1"/>
          <p:nvPr/>
        </p:nvSpPr>
        <p:spPr>
          <a:xfrm>
            <a:off x="10793495" y="2039973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4187D3AE-E6BD-F9A6-317F-6DC5EC55384B}"/>
              </a:ext>
            </a:extLst>
          </p:cNvPr>
          <p:cNvSpPr txBox="1"/>
          <p:nvPr/>
        </p:nvSpPr>
        <p:spPr>
          <a:xfrm>
            <a:off x="11559976" y="1838268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D9451A76-5A6A-0DCF-A505-DBABA7AC3707}"/>
              </a:ext>
            </a:extLst>
          </p:cNvPr>
          <p:cNvSpPr txBox="1"/>
          <p:nvPr/>
        </p:nvSpPr>
        <p:spPr>
          <a:xfrm>
            <a:off x="6545998" y="2039551"/>
            <a:ext cx="1004430" cy="369332"/>
          </a:xfrm>
          <a:prstGeom prst="rect">
            <a:avLst/>
          </a:prstGeom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900" dirty="0">
                <a:latin typeface="Comic Sans MS" panose="030F0702030302020204" pitchFamily="66" charset="0"/>
              </a:rPr>
              <a:t>Fortement en</a:t>
            </a:r>
          </a:p>
          <a:p>
            <a:r>
              <a:rPr lang="fr-FR" sz="900" dirty="0">
                <a:latin typeface="Comic Sans MS" panose="030F0702030302020204" pitchFamily="66" charset="0"/>
              </a:rPr>
              <a:t>désaccord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DD13EB7A-26AA-E242-0820-8C08507BA4F6}"/>
              </a:ext>
            </a:extLst>
          </p:cNvPr>
          <p:cNvSpPr txBox="1"/>
          <p:nvPr/>
        </p:nvSpPr>
        <p:spPr>
          <a:xfrm>
            <a:off x="11246278" y="988191"/>
            <a:ext cx="856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Comic Sans MS" panose="030F0702030302020204" pitchFamily="66" charset="0"/>
              </a:rPr>
              <a:t>Fortement </a:t>
            </a:r>
          </a:p>
          <a:p>
            <a:r>
              <a:rPr lang="fr-FR" sz="900" dirty="0">
                <a:latin typeface="Comic Sans MS" panose="030F0702030302020204" pitchFamily="66" charset="0"/>
              </a:rPr>
              <a:t>en accord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1C0F8640-261A-D683-D0EE-B20E90FCC3F1}"/>
              </a:ext>
            </a:extLst>
          </p:cNvPr>
          <p:cNvSpPr txBox="1"/>
          <p:nvPr/>
        </p:nvSpPr>
        <p:spPr>
          <a:xfrm>
            <a:off x="588627" y="754737"/>
            <a:ext cx="7067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Comic Sans MS" panose="030F0702030302020204" pitchFamily="66" charset="0"/>
              </a:rPr>
              <a:t>Les conditions facilitantes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E78892AF-9E68-5DF9-9510-2D69BCCB6794}"/>
              </a:ext>
            </a:extLst>
          </p:cNvPr>
          <p:cNvSpPr txBox="1"/>
          <p:nvPr/>
        </p:nvSpPr>
        <p:spPr>
          <a:xfrm>
            <a:off x="540827" y="2247880"/>
            <a:ext cx="55432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omic Sans MS" panose="030F0702030302020204" pitchFamily="66" charset="0"/>
              </a:rPr>
              <a:t>Quel est votre niveau d’accord avec les phrases suivantes? (mettre un X dans la case de couleur qui correspond à votre niveau d’accord)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EB3EA450-A537-3CE3-CDF9-BD7574A068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188757"/>
              </p:ext>
            </p:extLst>
          </p:nvPr>
        </p:nvGraphicFramePr>
        <p:xfrm>
          <a:off x="6522855" y="5675613"/>
          <a:ext cx="5465593" cy="5309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799">
                  <a:extLst>
                    <a:ext uri="{9D8B030D-6E8A-4147-A177-3AD203B41FA5}">
                      <a16:colId xmlns:a16="http://schemas.microsoft.com/office/drawing/2014/main" val="3932239005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90664740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470036632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37829480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234898328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2571780082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203386526"/>
                    </a:ext>
                  </a:extLst>
                </a:gridCol>
              </a:tblGrid>
              <a:tr h="53097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8B1B0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C47F4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EAD07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93EAE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68EE9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008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678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8649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3DDD8F-A696-938F-B310-0204E6F45E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que 10" descr="Angry face with solid fill avec un remplissage uni">
            <a:extLst>
              <a:ext uri="{FF2B5EF4-FFF2-40B4-BE49-F238E27FC236}">
                <a16:creationId xmlns:a16="http://schemas.microsoft.com/office/drawing/2014/main" id="{DA26381F-C255-A694-D1A8-2DC0E0239A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02148" y="2416376"/>
            <a:ext cx="555921" cy="555921"/>
          </a:xfrm>
          <a:prstGeom prst="rect">
            <a:avLst/>
          </a:prstGeom>
        </p:spPr>
      </p:pic>
      <p:pic>
        <p:nvPicPr>
          <p:cNvPr id="13" name="Graphique 12" descr="Sad face with solid fill avec un remplissage uni">
            <a:extLst>
              <a:ext uri="{FF2B5EF4-FFF2-40B4-BE49-F238E27FC236}">
                <a16:creationId xmlns:a16="http://schemas.microsoft.com/office/drawing/2014/main" id="{8B1E0F5A-CACE-53A7-49DC-F6255B00A80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463539" y="2247880"/>
            <a:ext cx="555921" cy="555921"/>
          </a:xfrm>
          <a:prstGeom prst="rect">
            <a:avLst/>
          </a:prstGeom>
        </p:spPr>
      </p:pic>
      <p:pic>
        <p:nvPicPr>
          <p:cNvPr id="15" name="Graphique 14" descr="Confused face with solid fill avec un remplissage uni">
            <a:extLst>
              <a:ext uri="{FF2B5EF4-FFF2-40B4-BE49-F238E27FC236}">
                <a16:creationId xmlns:a16="http://schemas.microsoft.com/office/drawing/2014/main" id="{6F4D77DB-D531-8B31-CC9D-1663EB4E247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224926" y="2074339"/>
            <a:ext cx="555921" cy="555921"/>
          </a:xfrm>
          <a:prstGeom prst="rect">
            <a:avLst/>
          </a:prstGeom>
        </p:spPr>
      </p:pic>
      <p:pic>
        <p:nvPicPr>
          <p:cNvPr id="17" name="Graphique 16" descr="Neutral face outline avec un remplissage uni">
            <a:extLst>
              <a:ext uri="{FF2B5EF4-FFF2-40B4-BE49-F238E27FC236}">
                <a16:creationId xmlns:a16="http://schemas.microsoft.com/office/drawing/2014/main" id="{CD79C4B6-DC23-ABF6-7315-D3EEF96DDD6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998080" y="1873902"/>
            <a:ext cx="555921" cy="555921"/>
          </a:xfrm>
          <a:prstGeom prst="rect">
            <a:avLst/>
          </a:prstGeom>
        </p:spPr>
      </p:pic>
      <p:pic>
        <p:nvPicPr>
          <p:cNvPr id="19" name="Graphique 18" descr="Smiling face with solid fill avec un remplissage uni">
            <a:extLst>
              <a:ext uri="{FF2B5EF4-FFF2-40B4-BE49-F238E27FC236}">
                <a16:creationId xmlns:a16="http://schemas.microsoft.com/office/drawing/2014/main" id="{C640D2CE-2FAE-01DF-A82A-4039F12B6C0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798127" y="1683456"/>
            <a:ext cx="555921" cy="555921"/>
          </a:xfrm>
          <a:prstGeom prst="rect">
            <a:avLst/>
          </a:prstGeom>
        </p:spPr>
      </p:pic>
      <p:pic>
        <p:nvPicPr>
          <p:cNvPr id="21" name="Graphique 20" descr="Grinning face with solid fill avec un remplissage uni">
            <a:extLst>
              <a:ext uri="{FF2B5EF4-FFF2-40B4-BE49-F238E27FC236}">
                <a16:creationId xmlns:a16="http://schemas.microsoft.com/office/drawing/2014/main" id="{4D541D8D-7FBF-E038-DA6E-C5F550269A14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0578529" y="1496467"/>
            <a:ext cx="555921" cy="555921"/>
          </a:xfrm>
          <a:prstGeom prst="rect">
            <a:avLst/>
          </a:prstGeom>
        </p:spPr>
      </p:pic>
      <p:pic>
        <p:nvPicPr>
          <p:cNvPr id="23" name="Graphique 22" descr="Star-struck face with solid fill avec un remplissage uni">
            <a:extLst>
              <a:ext uri="{FF2B5EF4-FFF2-40B4-BE49-F238E27FC236}">
                <a16:creationId xmlns:a16="http://schemas.microsoft.com/office/drawing/2014/main" id="{74947DE8-0680-5A8D-22B0-E2EA8AE4408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1354670" y="1300310"/>
            <a:ext cx="563243" cy="563243"/>
          </a:xfrm>
          <a:prstGeom prst="rect">
            <a:avLst/>
          </a:prstGeom>
        </p:spPr>
      </p:pic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71A9AC36-CEF4-A575-3FC3-0F043D99C6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161623"/>
              </p:ext>
            </p:extLst>
          </p:nvPr>
        </p:nvGraphicFramePr>
        <p:xfrm>
          <a:off x="573822" y="3163661"/>
          <a:ext cx="11423590" cy="1925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61449">
                  <a:extLst>
                    <a:ext uri="{9D8B030D-6E8A-4147-A177-3AD203B41FA5}">
                      <a16:colId xmlns:a16="http://schemas.microsoft.com/office/drawing/2014/main" val="2662145415"/>
                    </a:ext>
                  </a:extLst>
                </a:gridCol>
                <a:gridCol w="5462141">
                  <a:extLst>
                    <a:ext uri="{9D8B030D-6E8A-4147-A177-3AD203B41FA5}">
                      <a16:colId xmlns:a16="http://schemas.microsoft.com/office/drawing/2014/main" val="35621864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latin typeface="Comic Sans MS" panose="030F0702030302020204" pitchFamily="66" charset="0"/>
                        </a:rPr>
                        <a:t>12. </a:t>
                      </a:r>
                      <a:r>
                        <a:rPr lang="fr-CA" sz="14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J’utilise maintenant le système de formation par habitude . </a:t>
                      </a:r>
                      <a:endParaRPr lang="fr-FR" sz="1400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94877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Comic Sans MS" panose="030F0702030302020204" pitchFamily="66" charset="0"/>
                        </a:rPr>
                        <a:t>Commentaires:</a:t>
                      </a:r>
                    </a:p>
                    <a:p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128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1313" indent="-341313"/>
                      <a:r>
                        <a:rPr lang="fr-FR" sz="1400" b="1" dirty="0">
                          <a:latin typeface="Comic Sans MS" panose="030F0702030302020204" pitchFamily="66" charset="0"/>
                        </a:rPr>
                        <a:t>13. </a:t>
                      </a:r>
                      <a:r>
                        <a:rPr lang="fr-CA" sz="14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J’utilise le système de formation pour réaliser l’assemblage de pièces en microélectronique</a:t>
                      </a:r>
                      <a:r>
                        <a:rPr lang="fr-CA" sz="140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. </a:t>
                      </a:r>
                      <a:endParaRPr lang="fr-FR" sz="1400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6964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Comic Sans MS" panose="030F0702030302020204" pitchFamily="66" charset="0"/>
                        </a:rPr>
                        <a:t>Commentaires:</a:t>
                      </a:r>
                    </a:p>
                    <a:p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051304"/>
                  </a:ext>
                </a:extLst>
              </a:tr>
            </a:tbl>
          </a:graphicData>
        </a:graphic>
      </p:graphicFrame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DBECD86C-3F21-E09A-933D-05E86F439D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914985"/>
              </p:ext>
            </p:extLst>
          </p:nvPr>
        </p:nvGraphicFramePr>
        <p:xfrm>
          <a:off x="6540783" y="3166072"/>
          <a:ext cx="5465593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799">
                  <a:extLst>
                    <a:ext uri="{9D8B030D-6E8A-4147-A177-3AD203B41FA5}">
                      <a16:colId xmlns:a16="http://schemas.microsoft.com/office/drawing/2014/main" val="3932239005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90664740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470036632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37829480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234898328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2571780082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203386526"/>
                    </a:ext>
                  </a:extLst>
                </a:gridCol>
              </a:tblGrid>
              <a:tr h="3388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8B1B0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C47F4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EAD07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93EAE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68EE9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008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678997"/>
                  </a:ext>
                </a:extLst>
              </a:tr>
            </a:tbl>
          </a:graphicData>
        </a:graphic>
      </p:graphicFrame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E90BBEF5-D2D3-6AB5-3DEE-A4DDBA942A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319957"/>
              </p:ext>
            </p:extLst>
          </p:nvPr>
        </p:nvGraphicFramePr>
        <p:xfrm>
          <a:off x="6531819" y="4060805"/>
          <a:ext cx="5465593" cy="5154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799">
                  <a:extLst>
                    <a:ext uri="{9D8B030D-6E8A-4147-A177-3AD203B41FA5}">
                      <a16:colId xmlns:a16="http://schemas.microsoft.com/office/drawing/2014/main" val="3932239005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90664740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470036632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37829480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234898328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2571780082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203386526"/>
                    </a:ext>
                  </a:extLst>
                </a:gridCol>
              </a:tblGrid>
              <a:tr h="51544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8B1B0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C47F4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EAD07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93EAE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68EE9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008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678997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F9FF08D2-0DC2-FC33-8DE2-B539587CE5F7}"/>
              </a:ext>
            </a:extLst>
          </p:cNvPr>
          <p:cNvSpPr txBox="1"/>
          <p:nvPr/>
        </p:nvSpPr>
        <p:spPr>
          <a:xfrm>
            <a:off x="6884895" y="2945403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2170F97-B019-3052-AF16-74B2CE87C3F6}"/>
              </a:ext>
            </a:extLst>
          </p:cNvPr>
          <p:cNvSpPr txBox="1"/>
          <p:nvPr/>
        </p:nvSpPr>
        <p:spPr>
          <a:xfrm>
            <a:off x="7669304" y="2775075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6C761E1-B944-E06B-AEE1-2C0A04DEEC0F}"/>
              </a:ext>
            </a:extLst>
          </p:cNvPr>
          <p:cNvSpPr txBox="1"/>
          <p:nvPr/>
        </p:nvSpPr>
        <p:spPr>
          <a:xfrm>
            <a:off x="8440266" y="2604747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1AAF6A2-13E9-3C4C-C8CC-BFF12D2C6250}"/>
              </a:ext>
            </a:extLst>
          </p:cNvPr>
          <p:cNvSpPr txBox="1"/>
          <p:nvPr/>
        </p:nvSpPr>
        <p:spPr>
          <a:xfrm>
            <a:off x="9211228" y="2394078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019FA96-6B72-4DC1-C7A5-CFFA51DA374D}"/>
              </a:ext>
            </a:extLst>
          </p:cNvPr>
          <p:cNvSpPr txBox="1"/>
          <p:nvPr/>
        </p:nvSpPr>
        <p:spPr>
          <a:xfrm>
            <a:off x="10000118" y="2214784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3030C02-77EB-420F-3B17-15D5E2C2789A}"/>
              </a:ext>
            </a:extLst>
          </p:cNvPr>
          <p:cNvSpPr txBox="1"/>
          <p:nvPr/>
        </p:nvSpPr>
        <p:spPr>
          <a:xfrm>
            <a:off x="10793495" y="2039973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EF765E6A-D544-9CB4-600E-7C87C4874B11}"/>
              </a:ext>
            </a:extLst>
          </p:cNvPr>
          <p:cNvSpPr txBox="1"/>
          <p:nvPr/>
        </p:nvSpPr>
        <p:spPr>
          <a:xfrm>
            <a:off x="11559976" y="1838268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418EA439-8B7F-15B1-C89F-12A83BC1B726}"/>
              </a:ext>
            </a:extLst>
          </p:cNvPr>
          <p:cNvSpPr txBox="1"/>
          <p:nvPr/>
        </p:nvSpPr>
        <p:spPr>
          <a:xfrm>
            <a:off x="6501001" y="2039973"/>
            <a:ext cx="1004430" cy="369332"/>
          </a:xfrm>
          <a:prstGeom prst="rect">
            <a:avLst/>
          </a:prstGeom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900" dirty="0">
                <a:latin typeface="Comic Sans MS" panose="030F0702030302020204" pitchFamily="66" charset="0"/>
              </a:rPr>
              <a:t>Fortement en</a:t>
            </a:r>
          </a:p>
          <a:p>
            <a:r>
              <a:rPr lang="fr-FR" sz="900" dirty="0">
                <a:latin typeface="Comic Sans MS" panose="030F0702030302020204" pitchFamily="66" charset="0"/>
              </a:rPr>
              <a:t>désaccord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75539889-98E0-C3A0-8464-329CCC7B706A}"/>
              </a:ext>
            </a:extLst>
          </p:cNvPr>
          <p:cNvSpPr txBox="1"/>
          <p:nvPr/>
        </p:nvSpPr>
        <p:spPr>
          <a:xfrm>
            <a:off x="11246278" y="988191"/>
            <a:ext cx="856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Comic Sans MS" panose="030F0702030302020204" pitchFamily="66" charset="0"/>
              </a:rPr>
              <a:t>Fortement </a:t>
            </a:r>
          </a:p>
          <a:p>
            <a:r>
              <a:rPr lang="fr-FR" sz="900" dirty="0">
                <a:latin typeface="Comic Sans MS" panose="030F0702030302020204" pitchFamily="66" charset="0"/>
              </a:rPr>
              <a:t>en accord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042AF9D5-C0C0-820F-BE07-7150CBD36DFD}"/>
              </a:ext>
            </a:extLst>
          </p:cNvPr>
          <p:cNvSpPr txBox="1"/>
          <p:nvPr/>
        </p:nvSpPr>
        <p:spPr>
          <a:xfrm>
            <a:off x="588627" y="754737"/>
            <a:ext cx="7067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Comic Sans MS" panose="030F0702030302020204" pitchFamily="66" charset="0"/>
              </a:rPr>
              <a:t>Les habitudes de travail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676BA11C-1B15-23C1-F781-5287E6F209F2}"/>
              </a:ext>
            </a:extLst>
          </p:cNvPr>
          <p:cNvSpPr txBox="1"/>
          <p:nvPr/>
        </p:nvSpPr>
        <p:spPr>
          <a:xfrm>
            <a:off x="540827" y="2247880"/>
            <a:ext cx="55432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omic Sans MS" panose="030F0702030302020204" pitchFamily="66" charset="0"/>
              </a:rPr>
              <a:t>Quel est votre niveau d’accord avec les phrases suivantes? (mettre un X dans la case de couleur qui correspond à votre niveau d’accord)</a:t>
            </a:r>
          </a:p>
        </p:txBody>
      </p:sp>
    </p:spTree>
    <p:extLst>
      <p:ext uri="{BB962C8B-B14F-4D97-AF65-F5344CB8AC3E}">
        <p14:creationId xmlns:p14="http://schemas.microsoft.com/office/powerpoint/2010/main" val="4257441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D744CC-A023-FA69-5456-E693B2C40B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que 10" descr="Angry face with solid fill avec un remplissage uni">
            <a:extLst>
              <a:ext uri="{FF2B5EF4-FFF2-40B4-BE49-F238E27FC236}">
                <a16:creationId xmlns:a16="http://schemas.microsoft.com/office/drawing/2014/main" id="{2422EB2B-0250-BC4F-2AC7-2EFEE823D4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02148" y="2416376"/>
            <a:ext cx="555921" cy="555921"/>
          </a:xfrm>
          <a:prstGeom prst="rect">
            <a:avLst/>
          </a:prstGeom>
        </p:spPr>
      </p:pic>
      <p:pic>
        <p:nvPicPr>
          <p:cNvPr id="13" name="Graphique 12" descr="Sad face with solid fill avec un remplissage uni">
            <a:extLst>
              <a:ext uri="{FF2B5EF4-FFF2-40B4-BE49-F238E27FC236}">
                <a16:creationId xmlns:a16="http://schemas.microsoft.com/office/drawing/2014/main" id="{81F976DE-759F-131C-1E68-72BE19B8CC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463539" y="2247880"/>
            <a:ext cx="555921" cy="555921"/>
          </a:xfrm>
          <a:prstGeom prst="rect">
            <a:avLst/>
          </a:prstGeom>
        </p:spPr>
      </p:pic>
      <p:pic>
        <p:nvPicPr>
          <p:cNvPr id="15" name="Graphique 14" descr="Confused face with solid fill avec un remplissage uni">
            <a:extLst>
              <a:ext uri="{FF2B5EF4-FFF2-40B4-BE49-F238E27FC236}">
                <a16:creationId xmlns:a16="http://schemas.microsoft.com/office/drawing/2014/main" id="{963CBD82-1A89-23C5-9027-84F36AC4FCD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224926" y="2074339"/>
            <a:ext cx="555921" cy="555921"/>
          </a:xfrm>
          <a:prstGeom prst="rect">
            <a:avLst/>
          </a:prstGeom>
        </p:spPr>
      </p:pic>
      <p:pic>
        <p:nvPicPr>
          <p:cNvPr id="17" name="Graphique 16" descr="Neutral face outline avec un remplissage uni">
            <a:extLst>
              <a:ext uri="{FF2B5EF4-FFF2-40B4-BE49-F238E27FC236}">
                <a16:creationId xmlns:a16="http://schemas.microsoft.com/office/drawing/2014/main" id="{A400A0BF-35BC-A66A-5C09-A2B0EE2281E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998080" y="1873902"/>
            <a:ext cx="555921" cy="555921"/>
          </a:xfrm>
          <a:prstGeom prst="rect">
            <a:avLst/>
          </a:prstGeom>
        </p:spPr>
      </p:pic>
      <p:pic>
        <p:nvPicPr>
          <p:cNvPr id="19" name="Graphique 18" descr="Smiling face with solid fill avec un remplissage uni">
            <a:extLst>
              <a:ext uri="{FF2B5EF4-FFF2-40B4-BE49-F238E27FC236}">
                <a16:creationId xmlns:a16="http://schemas.microsoft.com/office/drawing/2014/main" id="{F6BF6954-577B-91A3-7A80-E27104A2521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798127" y="1683456"/>
            <a:ext cx="555921" cy="555921"/>
          </a:xfrm>
          <a:prstGeom prst="rect">
            <a:avLst/>
          </a:prstGeom>
        </p:spPr>
      </p:pic>
      <p:pic>
        <p:nvPicPr>
          <p:cNvPr id="21" name="Graphique 20" descr="Grinning face with solid fill avec un remplissage uni">
            <a:extLst>
              <a:ext uri="{FF2B5EF4-FFF2-40B4-BE49-F238E27FC236}">
                <a16:creationId xmlns:a16="http://schemas.microsoft.com/office/drawing/2014/main" id="{71E604F1-5F3E-5C8E-0520-838B822FB0B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0578529" y="1496467"/>
            <a:ext cx="555921" cy="555921"/>
          </a:xfrm>
          <a:prstGeom prst="rect">
            <a:avLst/>
          </a:prstGeom>
        </p:spPr>
      </p:pic>
      <p:pic>
        <p:nvPicPr>
          <p:cNvPr id="23" name="Graphique 22" descr="Star-struck face with solid fill avec un remplissage uni">
            <a:extLst>
              <a:ext uri="{FF2B5EF4-FFF2-40B4-BE49-F238E27FC236}">
                <a16:creationId xmlns:a16="http://schemas.microsoft.com/office/drawing/2014/main" id="{5685566E-E79E-B63B-AD4F-31B90405064C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1354670" y="1300310"/>
            <a:ext cx="563243" cy="563243"/>
          </a:xfrm>
          <a:prstGeom prst="rect">
            <a:avLst/>
          </a:prstGeom>
        </p:spPr>
      </p:pic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CE2A7FE6-666C-D991-BCDF-20F0C07DA5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930434"/>
              </p:ext>
            </p:extLst>
          </p:nvPr>
        </p:nvGraphicFramePr>
        <p:xfrm>
          <a:off x="573822" y="3163661"/>
          <a:ext cx="11423590" cy="21358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61449">
                  <a:extLst>
                    <a:ext uri="{9D8B030D-6E8A-4147-A177-3AD203B41FA5}">
                      <a16:colId xmlns:a16="http://schemas.microsoft.com/office/drawing/2014/main" val="2662145415"/>
                    </a:ext>
                  </a:extLst>
                </a:gridCol>
                <a:gridCol w="5462141">
                  <a:extLst>
                    <a:ext uri="{9D8B030D-6E8A-4147-A177-3AD203B41FA5}">
                      <a16:colId xmlns:a16="http://schemas.microsoft.com/office/drawing/2014/main" val="35621864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341313" marR="0" lvl="0" indent="-3413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latin typeface="Comic Sans MS" panose="030F0702030302020204" pitchFamily="66" charset="0"/>
                        </a:rPr>
                        <a:t>14. </a:t>
                      </a:r>
                      <a:r>
                        <a:rPr lang="fr-CA" sz="14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J’ai l’intention de continuer à utiliser le système de formation pour assembler des pièces.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94877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Comic Sans MS" panose="030F0702030302020204" pitchFamily="66" charset="0"/>
                        </a:rPr>
                        <a:t>Commentaires:</a:t>
                      </a:r>
                    </a:p>
                    <a:p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128848"/>
                  </a:ext>
                </a:extLst>
              </a:tr>
              <a:tr h="581339">
                <a:tc>
                  <a:txBody>
                    <a:bodyPr/>
                    <a:lstStyle/>
                    <a:p>
                      <a:pPr marL="285750" indent="-285750"/>
                      <a:r>
                        <a:rPr lang="fr-FR" sz="1400" b="1" dirty="0">
                          <a:latin typeface="Comic Sans MS" panose="030F0702030302020204" pitchFamily="66" charset="0"/>
                        </a:rPr>
                        <a:t>15</a:t>
                      </a:r>
                      <a:r>
                        <a:rPr lang="fr-FR" sz="1400" b="0" dirty="0">
                          <a:latin typeface="Comic Sans MS" panose="030F0702030302020204" pitchFamily="66" charset="0"/>
                        </a:rPr>
                        <a:t>. </a:t>
                      </a:r>
                      <a:r>
                        <a:rPr lang="fr-CA" sz="14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J’utiliserai toujours un système de formation pour le rappel des étapes d’assemblage de pièces</a:t>
                      </a:r>
                      <a:r>
                        <a:rPr lang="fr-CA" sz="1400" b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fr-CA" sz="1400" b="0" dirty="0"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endParaRPr lang="fr-FR" sz="1400" b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6964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Comic Sans MS" panose="030F0702030302020204" pitchFamily="66" charset="0"/>
                        </a:rPr>
                        <a:t>Commentaires:</a:t>
                      </a:r>
                    </a:p>
                    <a:p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051304"/>
                  </a:ext>
                </a:extLst>
              </a:tr>
            </a:tbl>
          </a:graphicData>
        </a:graphic>
      </p:graphicFrame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927CAEF8-5746-6AB0-E775-674F902392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43525"/>
              </p:ext>
            </p:extLst>
          </p:nvPr>
        </p:nvGraphicFramePr>
        <p:xfrm>
          <a:off x="6540783" y="3165503"/>
          <a:ext cx="5465593" cy="5151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799">
                  <a:extLst>
                    <a:ext uri="{9D8B030D-6E8A-4147-A177-3AD203B41FA5}">
                      <a16:colId xmlns:a16="http://schemas.microsoft.com/office/drawing/2014/main" val="3932239005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90664740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470036632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37829480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234898328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2571780082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203386526"/>
                    </a:ext>
                  </a:extLst>
                </a:gridCol>
              </a:tblGrid>
              <a:tr h="51516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8B1B0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C47F4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EAD07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93EAE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68EE9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008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678997"/>
                  </a:ext>
                </a:extLst>
              </a:tr>
            </a:tbl>
          </a:graphicData>
        </a:graphic>
      </p:graphicFrame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3ABC45C0-481C-02CC-D0F5-26EBCC0798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975312"/>
              </p:ext>
            </p:extLst>
          </p:nvPr>
        </p:nvGraphicFramePr>
        <p:xfrm>
          <a:off x="6531819" y="4205405"/>
          <a:ext cx="5465593" cy="5730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799">
                  <a:extLst>
                    <a:ext uri="{9D8B030D-6E8A-4147-A177-3AD203B41FA5}">
                      <a16:colId xmlns:a16="http://schemas.microsoft.com/office/drawing/2014/main" val="3932239005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90664740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470036632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37829480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2348983284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2571780082"/>
                    </a:ext>
                  </a:extLst>
                </a:gridCol>
                <a:gridCol w="780799">
                  <a:extLst>
                    <a:ext uri="{9D8B030D-6E8A-4147-A177-3AD203B41FA5}">
                      <a16:colId xmlns:a16="http://schemas.microsoft.com/office/drawing/2014/main" val="1203386526"/>
                    </a:ext>
                  </a:extLst>
                </a:gridCol>
              </a:tblGrid>
              <a:tr h="57302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8B1B0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C47F4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EAD07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93EAE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68EE9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008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678997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F1ABACEA-76BC-86EA-D61A-F54879C5AC97}"/>
              </a:ext>
            </a:extLst>
          </p:cNvPr>
          <p:cNvSpPr txBox="1"/>
          <p:nvPr/>
        </p:nvSpPr>
        <p:spPr>
          <a:xfrm>
            <a:off x="6884895" y="2945403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2B9A793-8FD2-FE46-4BC1-C60E01CBB765}"/>
              </a:ext>
            </a:extLst>
          </p:cNvPr>
          <p:cNvSpPr txBox="1"/>
          <p:nvPr/>
        </p:nvSpPr>
        <p:spPr>
          <a:xfrm>
            <a:off x="7669304" y="2775075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222F505-FB2D-B53D-A7B3-CF277401F7E8}"/>
              </a:ext>
            </a:extLst>
          </p:cNvPr>
          <p:cNvSpPr txBox="1"/>
          <p:nvPr/>
        </p:nvSpPr>
        <p:spPr>
          <a:xfrm>
            <a:off x="8440266" y="2604747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C58297C-A071-34D3-AEC3-CF6CF7F103BF}"/>
              </a:ext>
            </a:extLst>
          </p:cNvPr>
          <p:cNvSpPr txBox="1"/>
          <p:nvPr/>
        </p:nvSpPr>
        <p:spPr>
          <a:xfrm>
            <a:off x="9211228" y="2394078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96C1CA7-D833-84DB-7B74-2044A17D6433}"/>
              </a:ext>
            </a:extLst>
          </p:cNvPr>
          <p:cNvSpPr txBox="1"/>
          <p:nvPr/>
        </p:nvSpPr>
        <p:spPr>
          <a:xfrm>
            <a:off x="10000118" y="2214784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EF42ED8-D18E-2EB9-55BB-367778A9FFAF}"/>
              </a:ext>
            </a:extLst>
          </p:cNvPr>
          <p:cNvSpPr txBox="1"/>
          <p:nvPr/>
        </p:nvSpPr>
        <p:spPr>
          <a:xfrm>
            <a:off x="10793495" y="2039973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8079E32-9711-E264-A1DB-72BF0D793F47}"/>
              </a:ext>
            </a:extLst>
          </p:cNvPr>
          <p:cNvSpPr txBox="1"/>
          <p:nvPr/>
        </p:nvSpPr>
        <p:spPr>
          <a:xfrm>
            <a:off x="11559976" y="1838268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4B7272FD-8968-9339-C79D-BA53F89E3EA9}"/>
              </a:ext>
            </a:extLst>
          </p:cNvPr>
          <p:cNvSpPr txBox="1"/>
          <p:nvPr/>
        </p:nvSpPr>
        <p:spPr>
          <a:xfrm>
            <a:off x="6540783" y="2015689"/>
            <a:ext cx="1004430" cy="369332"/>
          </a:xfrm>
          <a:prstGeom prst="rect">
            <a:avLst/>
          </a:prstGeom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900" dirty="0">
                <a:latin typeface="Comic Sans MS" panose="030F0702030302020204" pitchFamily="66" charset="0"/>
              </a:rPr>
              <a:t>Fortement en</a:t>
            </a:r>
          </a:p>
          <a:p>
            <a:r>
              <a:rPr lang="fr-FR" sz="900" dirty="0">
                <a:latin typeface="Comic Sans MS" panose="030F0702030302020204" pitchFamily="66" charset="0"/>
              </a:rPr>
              <a:t>désaccord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73E57BD-CA05-6F09-2DE1-E8C704BD65D0}"/>
              </a:ext>
            </a:extLst>
          </p:cNvPr>
          <p:cNvSpPr txBox="1"/>
          <p:nvPr/>
        </p:nvSpPr>
        <p:spPr>
          <a:xfrm>
            <a:off x="11246278" y="988191"/>
            <a:ext cx="856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Comic Sans MS" panose="030F0702030302020204" pitchFamily="66" charset="0"/>
              </a:rPr>
              <a:t>Fortement </a:t>
            </a:r>
          </a:p>
          <a:p>
            <a:r>
              <a:rPr lang="fr-FR" sz="900" dirty="0">
                <a:latin typeface="Comic Sans MS" panose="030F0702030302020204" pitchFamily="66" charset="0"/>
              </a:rPr>
              <a:t>en accord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5EADFE33-B4B0-DCAF-ED55-6EA1B61BDA2E}"/>
              </a:ext>
            </a:extLst>
          </p:cNvPr>
          <p:cNvSpPr txBox="1"/>
          <p:nvPr/>
        </p:nvSpPr>
        <p:spPr>
          <a:xfrm>
            <a:off x="588627" y="754737"/>
            <a:ext cx="7067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Comic Sans MS" panose="030F0702030302020204" pitchFamily="66" charset="0"/>
              </a:rPr>
              <a:t>L’intention comportementale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60620CFF-B3A0-1A41-F891-32FCE313894D}"/>
              </a:ext>
            </a:extLst>
          </p:cNvPr>
          <p:cNvSpPr txBox="1"/>
          <p:nvPr/>
        </p:nvSpPr>
        <p:spPr>
          <a:xfrm>
            <a:off x="540827" y="2247880"/>
            <a:ext cx="55432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omic Sans MS" panose="030F0702030302020204" pitchFamily="66" charset="0"/>
              </a:rPr>
              <a:t>Quel est votre niveau d’accord avec les phrases suivantes? (mettre un X dans la case de couleur qui correspond à votre niveau d’accord)</a:t>
            </a:r>
          </a:p>
        </p:txBody>
      </p:sp>
    </p:spTree>
    <p:extLst>
      <p:ext uri="{BB962C8B-B14F-4D97-AF65-F5344CB8AC3E}">
        <p14:creationId xmlns:p14="http://schemas.microsoft.com/office/powerpoint/2010/main" val="2240368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84CB7D-6CFB-5548-3576-ADCE76597D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10332B0C-9911-7930-4F10-BDED080A80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000203"/>
              </p:ext>
            </p:extLst>
          </p:nvPr>
        </p:nvGraphicFramePr>
        <p:xfrm>
          <a:off x="785610" y="3514384"/>
          <a:ext cx="10698051" cy="2164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46518">
                  <a:extLst>
                    <a:ext uri="{9D8B030D-6E8A-4147-A177-3AD203B41FA5}">
                      <a16:colId xmlns:a16="http://schemas.microsoft.com/office/drawing/2014/main" val="2761094781"/>
                    </a:ext>
                  </a:extLst>
                </a:gridCol>
                <a:gridCol w="1104902">
                  <a:extLst>
                    <a:ext uri="{9D8B030D-6E8A-4147-A177-3AD203B41FA5}">
                      <a16:colId xmlns:a16="http://schemas.microsoft.com/office/drawing/2014/main" val="1993522293"/>
                    </a:ext>
                  </a:extLst>
                </a:gridCol>
                <a:gridCol w="1130900">
                  <a:extLst>
                    <a:ext uri="{9D8B030D-6E8A-4147-A177-3AD203B41FA5}">
                      <a16:colId xmlns:a16="http://schemas.microsoft.com/office/drawing/2014/main" val="763753201"/>
                    </a:ext>
                  </a:extLst>
                </a:gridCol>
                <a:gridCol w="1091904">
                  <a:extLst>
                    <a:ext uri="{9D8B030D-6E8A-4147-A177-3AD203B41FA5}">
                      <a16:colId xmlns:a16="http://schemas.microsoft.com/office/drawing/2014/main" val="846148367"/>
                    </a:ext>
                  </a:extLst>
                </a:gridCol>
                <a:gridCol w="1052906">
                  <a:extLst>
                    <a:ext uri="{9D8B030D-6E8A-4147-A177-3AD203B41FA5}">
                      <a16:colId xmlns:a16="http://schemas.microsoft.com/office/drawing/2014/main" val="3735166673"/>
                    </a:ext>
                  </a:extLst>
                </a:gridCol>
                <a:gridCol w="870921">
                  <a:extLst>
                    <a:ext uri="{9D8B030D-6E8A-4147-A177-3AD203B41FA5}">
                      <a16:colId xmlns:a16="http://schemas.microsoft.com/office/drawing/2014/main" val="38895230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b="0" kern="100" dirty="0">
                          <a:effectLst/>
                          <a:latin typeface="Comic Sans MS" panose="030F0702030302020204" pitchFamily="66" charset="0"/>
                        </a:rPr>
                        <a:t>A) Préparer la visseuse et placer le gabarit dans l’étau </a:t>
                      </a:r>
                      <a:endParaRPr lang="fr-CA" sz="1400" b="0" kern="1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fr-FR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1B0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07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EAE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EE9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295210"/>
                  </a:ext>
                </a:extLst>
              </a:tr>
              <a:tr h="230363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848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b="0" kern="100" dirty="0">
                          <a:effectLst/>
                          <a:latin typeface="Comic Sans MS" panose="030F0702030302020204" pitchFamily="66" charset="0"/>
                        </a:rPr>
                        <a:t>B) Enfiler les écrous dans la vis</a:t>
                      </a:r>
                      <a:endParaRPr lang="fr-CA" sz="1050" b="0" kern="1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1B0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07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EAE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EE9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111374"/>
                  </a:ext>
                </a:extLst>
              </a:tr>
              <a:tr h="24453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3124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b="0" kern="100" dirty="0">
                          <a:effectLst/>
                          <a:latin typeface="Comic Sans MS" panose="030F0702030302020204" pitchFamily="66" charset="0"/>
                        </a:rPr>
                        <a:t>C) Visser la résistance dans l’étau</a:t>
                      </a:r>
                      <a:endParaRPr lang="fr-CA" sz="1050" b="0" kern="1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8B1B0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AD07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3EAE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68EE9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8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810641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5A7B34C4-1123-C249-009C-902A0BFE350B}"/>
              </a:ext>
            </a:extLst>
          </p:cNvPr>
          <p:cNvSpPr txBox="1"/>
          <p:nvPr/>
        </p:nvSpPr>
        <p:spPr>
          <a:xfrm>
            <a:off x="6653075" y="3293127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0FAE6F8-9396-7135-F1DD-42D687A3FDA1}"/>
              </a:ext>
            </a:extLst>
          </p:cNvPr>
          <p:cNvSpPr txBox="1"/>
          <p:nvPr/>
        </p:nvSpPr>
        <p:spPr>
          <a:xfrm>
            <a:off x="7759461" y="3161436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A1AC278-82FD-96AC-54BF-9E776F35A929}"/>
              </a:ext>
            </a:extLst>
          </p:cNvPr>
          <p:cNvSpPr txBox="1"/>
          <p:nvPr/>
        </p:nvSpPr>
        <p:spPr>
          <a:xfrm>
            <a:off x="8878151" y="2952474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53238E4-C72A-6A81-6F5B-2878CFC15EB6}"/>
              </a:ext>
            </a:extLst>
          </p:cNvPr>
          <p:cNvSpPr txBox="1"/>
          <p:nvPr/>
        </p:nvSpPr>
        <p:spPr>
          <a:xfrm>
            <a:off x="9958203" y="2767566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736981D-33F1-5394-AAE0-7DAC6E8524A0}"/>
              </a:ext>
            </a:extLst>
          </p:cNvPr>
          <p:cNvSpPr txBox="1"/>
          <p:nvPr/>
        </p:nvSpPr>
        <p:spPr>
          <a:xfrm>
            <a:off x="10991793" y="2614025"/>
            <a:ext cx="162000" cy="2154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0E44C07-1306-F2BF-B7BA-A1117877871A}"/>
              </a:ext>
            </a:extLst>
          </p:cNvPr>
          <p:cNvSpPr txBox="1"/>
          <p:nvPr/>
        </p:nvSpPr>
        <p:spPr>
          <a:xfrm>
            <a:off x="717993" y="1409045"/>
            <a:ext cx="105767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fr-CA" sz="1400" dirty="0">
                <a:effectLst/>
                <a:latin typeface="Comic Sans MS" panose="030F0702030302020204" pitchFamily="66" charset="0"/>
              </a:rPr>
              <a:t>16. Veuillez, s’il-vous-plaît, identifier votre fréquence d’utilisation avec chacun des énoncés suivants </a:t>
            </a:r>
            <a:r>
              <a:rPr lang="fr-FR" sz="1400" dirty="0">
                <a:latin typeface="Comic Sans MS" panose="030F0702030302020204" pitchFamily="66" charset="0"/>
              </a:rPr>
              <a:t>(mettre un X dans la case de couleur qui correspond à votre fréquence d’utilisation)</a:t>
            </a:r>
            <a:endParaRPr lang="fr-CA" sz="1400" dirty="0">
              <a:effectLst/>
              <a:latin typeface="Comic Sans MS" panose="030F0702030302020204" pitchFamily="66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95BD947-331E-EFF5-3E0A-67C931E1204F}"/>
              </a:ext>
            </a:extLst>
          </p:cNvPr>
          <p:cNvSpPr txBox="1"/>
          <p:nvPr/>
        </p:nvSpPr>
        <p:spPr>
          <a:xfrm>
            <a:off x="756054" y="754737"/>
            <a:ext cx="7067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Comic Sans MS" panose="030F0702030302020204" pitchFamily="66" charset="0"/>
              </a:rPr>
              <a:t>La fréquence d’utilisation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ABB46F9-33B3-26D5-F446-9CF537AA4DC0}"/>
              </a:ext>
            </a:extLst>
          </p:cNvPr>
          <p:cNvSpPr txBox="1"/>
          <p:nvPr/>
        </p:nvSpPr>
        <p:spPr>
          <a:xfrm>
            <a:off x="7313690" y="2808870"/>
            <a:ext cx="1105435" cy="307777"/>
          </a:xfrm>
          <a:prstGeom prst="rect">
            <a:avLst/>
          </a:prstGeom>
          <a:solidFill>
            <a:srgbClr val="EAD076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Comic Sans MS" panose="030F0702030302020204" pitchFamily="66" charset="0"/>
              </a:rPr>
              <a:t>Rarement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6C2B838D-64C1-5181-5131-5CF02D527CA7}"/>
              </a:ext>
            </a:extLst>
          </p:cNvPr>
          <p:cNvSpPr txBox="1"/>
          <p:nvPr/>
        </p:nvSpPr>
        <p:spPr>
          <a:xfrm>
            <a:off x="8485029" y="2606469"/>
            <a:ext cx="978794" cy="307777"/>
          </a:xfrm>
          <a:prstGeom prst="rect">
            <a:avLst/>
          </a:prstGeom>
          <a:solidFill>
            <a:srgbClr val="93EAE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Comic Sans MS" panose="030F0702030302020204" pitchFamily="66" charset="0"/>
              </a:rPr>
              <a:t>Parfois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4D6C117-06DE-0269-2806-D32118F73023}"/>
              </a:ext>
            </a:extLst>
          </p:cNvPr>
          <p:cNvSpPr txBox="1"/>
          <p:nvPr/>
        </p:nvSpPr>
        <p:spPr>
          <a:xfrm>
            <a:off x="9538947" y="2411134"/>
            <a:ext cx="978794" cy="307777"/>
          </a:xfrm>
          <a:prstGeom prst="rect">
            <a:avLst/>
          </a:prstGeom>
          <a:solidFill>
            <a:srgbClr val="51C43C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Comic Sans MS" panose="030F0702030302020204" pitchFamily="66" charset="0"/>
              </a:rPr>
              <a:t>Souvent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74DDE42-6177-7F54-3BE5-5D311C522BAF}"/>
              </a:ext>
            </a:extLst>
          </p:cNvPr>
          <p:cNvSpPr txBox="1"/>
          <p:nvPr/>
        </p:nvSpPr>
        <p:spPr>
          <a:xfrm>
            <a:off x="10569261" y="2230832"/>
            <a:ext cx="978794" cy="307777"/>
          </a:xfrm>
          <a:prstGeom prst="rect">
            <a:avLst/>
          </a:prstGeom>
          <a:solidFill>
            <a:srgbClr val="0082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Comic Sans MS" panose="030F0702030302020204" pitchFamily="66" charset="0"/>
              </a:rPr>
              <a:t>Toujours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6E441579-DF8E-A2B5-73C2-26D1EAF567A3}"/>
              </a:ext>
            </a:extLst>
          </p:cNvPr>
          <p:cNvSpPr txBox="1"/>
          <p:nvPr/>
        </p:nvSpPr>
        <p:spPr>
          <a:xfrm>
            <a:off x="6254837" y="2977810"/>
            <a:ext cx="978794" cy="307777"/>
          </a:xfrm>
          <a:prstGeom prst="rect">
            <a:avLst/>
          </a:prstGeom>
          <a:solidFill>
            <a:srgbClr val="8B1B09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chemeClr val="bg1"/>
                </a:solidFill>
                <a:latin typeface="Comic Sans MS" panose="030F0702030302020204" pitchFamily="66" charset="0"/>
              </a:rPr>
              <a:t>Jamais</a:t>
            </a:r>
          </a:p>
        </p:txBody>
      </p:sp>
    </p:spTree>
    <p:extLst>
      <p:ext uri="{BB962C8B-B14F-4D97-AF65-F5344CB8AC3E}">
        <p14:creationId xmlns:p14="http://schemas.microsoft.com/office/powerpoint/2010/main" val="3256658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15248" y="958468"/>
            <a:ext cx="1095076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 dirty="0">
                <a:latin typeface="Comic Sans MS" panose="030F0702030302020204" pitchFamily="66" charset="0"/>
              </a:rPr>
              <a:t>Questionnaire sociodémographique</a:t>
            </a:r>
          </a:p>
          <a:p>
            <a:endParaRPr lang="fr-CA" dirty="0">
              <a:latin typeface="Comic Sans MS" panose="030F0702030302020204" pitchFamily="66" charset="0"/>
            </a:endParaRPr>
          </a:p>
          <a:p>
            <a:pPr lvl="0"/>
            <a:r>
              <a:rPr lang="fr-CA" dirty="0">
                <a:latin typeface="Comic Sans MS" panose="030F0702030302020204" pitchFamily="66" charset="0"/>
              </a:rPr>
              <a:t>Quel est votre sexe?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CA" dirty="0">
                <a:latin typeface="Comic Sans MS" panose="030F0702030302020204" pitchFamily="66" charset="0"/>
              </a:rPr>
              <a:t>Une femme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CA" dirty="0">
                <a:latin typeface="Comic Sans MS" panose="030F0702030302020204" pitchFamily="66" charset="0"/>
              </a:rPr>
              <a:t>Un homme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CA" dirty="0">
                <a:latin typeface="Comic Sans MS" panose="030F0702030302020204" pitchFamily="66" charset="0"/>
              </a:rPr>
              <a:t>Je préfère ne pas répondre</a:t>
            </a:r>
          </a:p>
          <a:p>
            <a:r>
              <a:rPr lang="fr-CA" dirty="0">
                <a:latin typeface="Comic Sans MS" panose="030F0702030302020204" pitchFamily="66" charset="0"/>
              </a:rPr>
              <a:t> </a:t>
            </a:r>
          </a:p>
          <a:p>
            <a:pPr lvl="0"/>
            <a:r>
              <a:rPr lang="fr-FR" dirty="0">
                <a:latin typeface="Comic Sans MS" panose="030F0702030302020204" pitchFamily="66" charset="0"/>
              </a:rPr>
              <a:t>Quel est votre d’âge ?    _________</a:t>
            </a:r>
          </a:p>
          <a:p>
            <a:pPr lvl="0"/>
            <a:endParaRPr lang="fr-CA" dirty="0">
              <a:latin typeface="Comic Sans MS" panose="030F0702030302020204" pitchFamily="66" charset="0"/>
            </a:endParaRPr>
          </a:p>
          <a:p>
            <a:pPr lvl="0"/>
            <a:r>
              <a:rPr lang="fr-FR" dirty="0">
                <a:latin typeface="Comic Sans MS" panose="030F0702030302020204" pitchFamily="66" charset="0"/>
              </a:rPr>
              <a:t>Quelle est votre profession ? ______________________________________</a:t>
            </a:r>
            <a:endParaRPr lang="fr-CA" dirty="0">
              <a:latin typeface="Comic Sans MS" panose="030F0702030302020204" pitchFamily="66" charset="0"/>
            </a:endParaRPr>
          </a:p>
          <a:p>
            <a:r>
              <a:rPr lang="fr-CA" dirty="0">
                <a:latin typeface="Comic Sans MS" panose="030F0702030302020204" pitchFamily="66" charset="0"/>
              </a:rPr>
              <a:t> </a:t>
            </a:r>
          </a:p>
          <a:p>
            <a:pPr lvl="0"/>
            <a:r>
              <a:rPr lang="fr-CA" dirty="0">
                <a:latin typeface="Comic Sans MS" panose="030F0702030302020204" pitchFamily="66" charset="0"/>
              </a:rPr>
              <a:t>Combien d’année d’expérience professionnelle avez-vous? _______________</a:t>
            </a:r>
          </a:p>
          <a:p>
            <a:r>
              <a:rPr lang="fr-CA" dirty="0">
                <a:latin typeface="Comic Sans MS" panose="030F0702030302020204" pitchFamily="66" charset="0"/>
              </a:rPr>
              <a:t> </a:t>
            </a:r>
          </a:p>
          <a:p>
            <a:pPr lvl="0"/>
            <a:r>
              <a:rPr lang="fr-CA" dirty="0">
                <a:latin typeface="Comic Sans MS" panose="030F0702030302020204" pitchFamily="66" charset="0"/>
              </a:rPr>
              <a:t>Combien d’année d’expérience professionnelle avez-vous auprès de la présente clientèle? ___________</a:t>
            </a:r>
          </a:p>
          <a:p>
            <a:pPr lvl="0"/>
            <a:r>
              <a:rPr lang="fr-CA" dirty="0">
                <a:latin typeface="Comic Sans MS" panose="030F0702030302020204" pitchFamily="66" charset="0"/>
              </a:rPr>
              <a:t> </a:t>
            </a:r>
          </a:p>
          <a:p>
            <a:pPr lvl="0"/>
            <a:r>
              <a:rPr lang="fr-CA" dirty="0">
                <a:latin typeface="Comic Sans MS" panose="030F0702030302020204" pitchFamily="66" charset="0"/>
              </a:rPr>
              <a:t>Veuillez indiquer votre expérience avec ce </a:t>
            </a:r>
            <a:r>
              <a:rPr lang="fr-CA" dirty="0">
                <a:latin typeface="Comic Sans MS" panose="030F0702030302020204" pitchFamily="66" charset="0"/>
                <a:cs typeface="Arial" panose="020B0604020202020204" pitchFamily="34" charset="0"/>
              </a:rPr>
              <a:t>système de formation</a:t>
            </a:r>
            <a:r>
              <a:rPr lang="fr-CA" dirty="0">
                <a:latin typeface="Comic Sans MS" panose="030F0702030302020204" pitchFamily="66" charset="0"/>
              </a:rPr>
              <a:t> ____________ (en temps)</a:t>
            </a:r>
          </a:p>
          <a:p>
            <a:endParaRPr lang="fr-CA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3647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is_x00e8_leMvumbi xmlns="6fc85cf5-ff7a-4d63-a337-9d40e8504817">2024-08-13T16:01:18+00:00</Gis_x00e8_leMvumbi>
    <TaxCatchAll xmlns="968bda8b-89b5-43f3-b5ca-2d4f5d21cf26" xsi:nil="true"/>
    <lcf76f155ced4ddcb4097134ff3c332f xmlns="6fc85cf5-ff7a-4d63-a337-9d40e8504817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02D0BE1B84F44FB39EE4EAFF93CEE9" ma:contentTypeVersion="16" ma:contentTypeDescription="Crée un document." ma:contentTypeScope="" ma:versionID="06c6e869ecb492819452fd9f052e0507">
  <xsd:schema xmlns:xsd="http://www.w3.org/2001/XMLSchema" xmlns:xs="http://www.w3.org/2001/XMLSchema" xmlns:p="http://schemas.microsoft.com/office/2006/metadata/properties" xmlns:ns2="6fc85cf5-ff7a-4d63-a337-9d40e8504817" xmlns:ns3="968bda8b-89b5-43f3-b5ca-2d4f5d21cf26" targetNamespace="http://schemas.microsoft.com/office/2006/metadata/properties" ma:root="true" ma:fieldsID="b89fb5702195a775219e82043356c2f8" ns2:_="" ns3:_="">
    <xsd:import namespace="6fc85cf5-ff7a-4d63-a337-9d40e8504817"/>
    <xsd:import namespace="968bda8b-89b5-43f3-b5ca-2d4f5d21cf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Gis_x00e8_leMvumbi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c85cf5-ff7a-4d63-a337-9d40e85048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alises d’images" ma:readOnly="false" ma:fieldId="{5cf76f15-5ced-4ddc-b409-7134ff3c332f}" ma:taxonomyMulti="true" ma:sspId="9eaa8290-3616-4126-84aa-16f277ca9c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Gis_x00e8_leMvumbi" ma:index="19" nillable="true" ma:displayName="Date d'ajout" ma:default="[today]" ma:format="DateTime" ma:internalName="Gis_x00e8_leMvumbi">
      <xsd:simpleType>
        <xsd:restriction base="dms:DateTim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bda8b-89b5-43f3-b5ca-2d4f5d21cf2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d9aaee24-7d1f-4f60-b8fa-f036460bc546}" ma:internalName="TaxCatchAll" ma:showField="CatchAllData" ma:web="968bda8b-89b5-43f3-b5ca-2d4f5d21cf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E8B6EA-CE81-4FA1-A0A6-4ACEE75DED7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7D2441-50F6-4483-9C2B-BC267264247E}">
  <ds:schemaRefs>
    <ds:schemaRef ds:uri="http://www.w3.org/XML/1998/namespace"/>
    <ds:schemaRef ds:uri="968bda8b-89b5-43f3-b5ca-2d4f5d21cf26"/>
    <ds:schemaRef ds:uri="http://purl.org/dc/terms/"/>
    <ds:schemaRef ds:uri="http://schemas.microsoft.com/office/2006/metadata/properties"/>
    <ds:schemaRef ds:uri="http://schemas.microsoft.com/office/2006/documentManagement/types"/>
    <ds:schemaRef ds:uri="6fc85cf5-ff7a-4d63-a337-9d40e8504817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394914A1-129C-49AF-A7CC-2A60A57A31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c85cf5-ff7a-4d63-a337-9d40e8504817"/>
    <ds:schemaRef ds:uri="968bda8b-89b5-43f3-b5ca-2d4f5d21cf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1710</TotalTime>
  <Words>1453</Words>
  <Application>Microsoft Office PowerPoint</Application>
  <PresentationFormat>Grand écran</PresentationFormat>
  <Paragraphs>203</Paragraphs>
  <Slides>8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Cambria</vt:lpstr>
      <vt:lpstr>Comic Sans MS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Vincent</dc:creator>
  <cp:lastModifiedBy>Claude Vincent</cp:lastModifiedBy>
  <cp:revision>7</cp:revision>
  <cp:lastPrinted>2025-01-15T19:15:11Z</cp:lastPrinted>
  <dcterms:created xsi:type="dcterms:W3CDTF">2024-08-13T20:01:20Z</dcterms:created>
  <dcterms:modified xsi:type="dcterms:W3CDTF">2025-02-06T19:42:55Z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0x0101000002D0BE1B84F44FB39EE4EAFF93CEE9</vt:lpwstr>
  </property>
  <property fmtid="{D5CDD505-2E9C-101B-9397-08002B2CF9AE}" pid="3" name="MediaServiceImageTags">
    <vt:lpwstr/>
  </property>
</Properties>
</file>