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270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F09A7B-7CD9-D3C8-BA89-012072AA4A54}" name="Claude Vincent" initials="CV" userId="S::clvin@ulaval.ca::4798e3b9-742a-4479-a6db-8656d7e8f83f" providerId="AD"/>
  <p188:author id="{193DA8FD-25E0-5880-1417-250C551095A4}" name="Frédéric Dumont" initials="FD" userId="S::FRDUM64@ulaval.ca::81b4472b-8acf-47ce-92ae-d52a1e7fa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42"/>
    <p:restoredTop sz="84694" autoAdjust="0"/>
  </p:normalViewPr>
  <p:slideViewPr>
    <p:cSldViewPr snapToGrid="0">
      <p:cViewPr varScale="1">
        <p:scale>
          <a:sx n="51" d="100"/>
          <a:sy n="51" d="100"/>
        </p:scale>
        <p:origin x="146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144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46" d="100"/>
          <a:sy n="146" d="100"/>
        </p:scale>
        <p:origin x="580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e Vincent" userId="4798e3b9-742a-4479-a6db-8656d7e8f83f" providerId="ADAL" clId="{59BA0324-DA53-44C7-B04E-D723F37720F7}"/>
    <pc:docChg chg="modSld">
      <pc:chgData name="Claude Vincent" userId="4798e3b9-742a-4479-a6db-8656d7e8f83f" providerId="ADAL" clId="{59BA0324-DA53-44C7-B04E-D723F37720F7}" dt="2024-08-21T16:29:22.989" v="17" actId="115"/>
      <pc:docMkLst>
        <pc:docMk/>
      </pc:docMkLst>
      <pc:sldChg chg="modSp mod">
        <pc:chgData name="Claude Vincent" userId="4798e3b9-742a-4479-a6db-8656d7e8f83f" providerId="ADAL" clId="{59BA0324-DA53-44C7-B04E-D723F37720F7}" dt="2024-08-21T16:29:22.989" v="17" actId="115"/>
        <pc:sldMkLst>
          <pc:docMk/>
          <pc:sldMk cId="2673911956" sldId="281"/>
        </pc:sldMkLst>
        <pc:spChg chg="mod">
          <ac:chgData name="Claude Vincent" userId="4798e3b9-742a-4479-a6db-8656d7e8f83f" providerId="ADAL" clId="{59BA0324-DA53-44C7-B04E-D723F37720F7}" dt="2024-08-21T16:29:22.989" v="17" actId="115"/>
          <ac:spMkLst>
            <pc:docMk/>
            <pc:sldMk cId="2673911956" sldId="281"/>
            <ac:spMk id="16" creationId="{D5C6F8DC-B7C3-E3D9-28D9-351181794A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3922-39B8-4A24-8938-ADC36A01EE2B}" type="datetimeFigureOut">
              <a:rPr lang="fr-CA" smtClean="0"/>
              <a:t>2024-08-21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080E5-5422-4535-BA1A-610EEA7D88F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56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fr-CA" sz="1800" dirty="0" err="1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Usability</a:t>
            </a:r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1800" dirty="0" err="1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(SUS)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(Traduction </a:t>
            </a:r>
            <a:r>
              <a:rPr lang="fr-CA" sz="1800" dirty="0" err="1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Gronier</a:t>
            </a:r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&amp; Baudet, 2021) évaluation de l’utilisabilité, valable pour tout type de système.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b="0" i="0" dirty="0">
              <a:solidFill>
                <a:srgbClr val="000000"/>
              </a:solidFill>
              <a:effectLst/>
              <a:highlight>
                <a:srgbClr val="F2F2F2"/>
              </a:highlight>
              <a:latin typeface="Aptos" panose="020B000402020202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1. Je voudrais utiliser </a:t>
            </a: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5E7F6"/>
                </a:highlight>
                <a:latin typeface="Aptos" panose="020B0004020202020204" pitchFamily="34" charset="0"/>
              </a:rPr>
              <a:t>ce système </a:t>
            </a: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fréquemment​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70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9. Je me suis senti [Je me sentirai] très </a:t>
            </a:r>
            <a:r>
              <a:rPr lang="fr-CA" sz="1800" b="0" i="0" dirty="0" err="1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confiant-e</a:t>
            </a: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 en utilisant ce système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2585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10. J’ai eu [J’aurai] besoin d’apprendre beaucoup de choses avant de pouvoir utiliser ce système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286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1. Je voudrais utiliser ce système fréquemment.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571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2. Ce système est inutilement complexe​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5466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3. Ce système est facile à utiliser​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7799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4. J’aurais besoin du soutien d’un technicien pour être capable d’utiliser ce système​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4596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5. Les différentes fonctionnalités de ce système sont bien intégrées​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b="0" i="0" dirty="0">
              <a:solidFill>
                <a:srgbClr val="000000"/>
              </a:solidFill>
              <a:effectLst/>
              <a:highlight>
                <a:srgbClr val="F2F2F2"/>
              </a:highlight>
              <a:latin typeface="Aptos" panose="020B00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2276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6. Il y a trop d’incohérences dans ce système</a:t>
            </a:r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b="0" i="0" dirty="0">
              <a:solidFill>
                <a:srgbClr val="000000"/>
              </a:solidFill>
              <a:effectLst/>
              <a:highlight>
                <a:srgbClr val="F2F2F2"/>
              </a:highlight>
              <a:latin typeface="Aptos" panose="020B00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6776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7. La plupart des gens apprendront à utiliser ce système très rapidement​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389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3763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pas du tout d’accord à 5 = tout à fait d’accord. </a:t>
            </a: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8. Ce système est [sera] très lourd à utiliser​</a:t>
            </a:r>
            <a:endParaRPr lang="fr-CA" sz="1800" dirty="0"/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b="0" i="0" dirty="0">
              <a:solidFill>
                <a:srgbClr val="000000"/>
              </a:solidFill>
              <a:effectLst/>
              <a:highlight>
                <a:srgbClr val="F2F2F2"/>
              </a:highlight>
              <a:latin typeface="Aptos" panose="020B00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801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9143-A827-49B1-8F6A-B6A799EB56F9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177B-2E52-4418-AD88-F30F3AA39D85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8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5578F-F9BA-4941-8682-529DD43899F1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668D-A6A8-46EE-8F42-F63130B6BE92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25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2BB8-D850-4142-A7C0-A542C29D7344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83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1CAA-CD3A-4129-9D14-96DC4B42DCD5}" type="datetime1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11EC-623D-4178-8495-2F720983C65D}" type="datetime1">
              <a:rPr lang="fr-FR" smtClean="0"/>
              <a:t>21/08/2024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38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F39F-3BF6-45F6-B2B1-FD0CD69BA13F}" type="datetime1">
              <a:rPr lang="fr-FR" smtClean="0"/>
              <a:t>21/08/2024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9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C8FE-2829-42FD-BFDC-604B18A519BC}" type="datetime1">
              <a:rPr lang="fr-FR" smtClean="0"/>
              <a:t>21/08/2024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41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9D5B-48DB-41C6-9AA1-1A7BC39E354B}" type="datetime1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0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1906-6F70-4662-AA9D-965C0383B15A}" type="datetime1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2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1226EF-307F-435F-8AD7-1334173BD96B}" type="datetime1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C5B59-9020-C247-A554-CBA06F5409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94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1</a:t>
            </a:fld>
            <a:r>
              <a:rPr lang="fr-FR" dirty="0"/>
              <a:t> 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205CAA4-F86E-65AA-143F-E43263CC9B0A}"/>
              </a:ext>
            </a:extLst>
          </p:cNvPr>
          <p:cNvSpPr txBox="1"/>
          <p:nvPr/>
        </p:nvSpPr>
        <p:spPr>
          <a:xfrm>
            <a:off x="940058" y="1991192"/>
            <a:ext cx="7515010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sz="2800" b="1" dirty="0">
                <a:latin typeface="Comic Sans MS" panose="030F0702030302020204" pitchFamily="66" charset="0"/>
                <a:cs typeface="Arial" panose="020B0604020202020204" pitchFamily="34" charset="0"/>
              </a:rPr>
              <a:t>Évaluation de l’utilisabilité d’un système</a:t>
            </a:r>
            <a:r>
              <a:rPr lang="fr-CA" sz="2800" b="1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1,2</a:t>
            </a:r>
          </a:p>
          <a:p>
            <a:pPr algn="ctr"/>
            <a:endParaRPr lang="fr-CA" sz="28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400" dirty="0">
                <a:latin typeface="Comic Sans MS" panose="030F0702030302020204" pitchFamily="66" charset="0"/>
                <a:cs typeface="Arial" panose="020B0604020202020204" pitchFamily="34" charset="0"/>
              </a:rPr>
              <a:t>Questionnaire adapté pour la neurodiversité</a:t>
            </a:r>
          </a:p>
          <a:p>
            <a:endParaRPr lang="fr-CA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0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 </a:t>
            </a:r>
            <a:r>
              <a:rPr lang="fr-CA" sz="2000" dirty="0">
                <a:latin typeface="Comic Sans MS" panose="030F0702030302020204" pitchFamily="66" charset="0"/>
                <a:cs typeface="Arial" panose="020B0604020202020204" pitchFamily="34" charset="0"/>
              </a:rPr>
              <a:t>Le système évalué est un système de formation.</a:t>
            </a:r>
          </a:p>
          <a:p>
            <a:pPr algn="ctr"/>
            <a:endParaRPr lang="fr-CA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000" dirty="0">
                <a:latin typeface="Comic Sans MS" panose="030F0702030302020204" pitchFamily="66" charset="0"/>
                <a:cs typeface="Arial" panose="020B0604020202020204" pitchFamily="34" charset="0"/>
              </a:rPr>
              <a:t>Il comprend des instructions informatisées et la disposition du matériel d'assemblage sur le poste de travail.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667FFE1A-49EA-56C2-3F04-9C6254843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872" y="782590"/>
            <a:ext cx="2616266" cy="59296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5D3CB10B-EB4E-71BC-88A8-C4AD45AA02B4}"/>
              </a:ext>
            </a:extLst>
          </p:cNvPr>
          <p:cNvSpPr txBox="1"/>
          <p:nvPr/>
        </p:nvSpPr>
        <p:spPr>
          <a:xfrm>
            <a:off x="401247" y="6075410"/>
            <a:ext cx="805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aseline="30000" dirty="0">
                <a:latin typeface="Comic Sans MS" panose="030F0702030302020204" pitchFamily="66" charset="0"/>
              </a:rPr>
              <a:t>1 </a:t>
            </a:r>
            <a:r>
              <a:rPr lang="fr-FR" dirty="0">
                <a:latin typeface="Comic Sans MS" panose="030F0702030302020204" pitchFamily="66" charset="0"/>
              </a:rPr>
              <a:t>Traduction de </a:t>
            </a:r>
            <a:r>
              <a:rPr lang="fr-FR" dirty="0" err="1">
                <a:latin typeface="Comic Sans MS" panose="030F0702030302020204" pitchFamily="66" charset="0"/>
              </a:rPr>
              <a:t>Gronier</a:t>
            </a:r>
            <a:r>
              <a:rPr lang="fr-FR" dirty="0">
                <a:latin typeface="Comic Sans MS" panose="030F0702030302020204" pitchFamily="66" charset="0"/>
              </a:rPr>
              <a:t> &amp; Baudet (2021) du SUS - System </a:t>
            </a:r>
            <a:r>
              <a:rPr lang="fr-FR" dirty="0" err="1">
                <a:latin typeface="Comic Sans MS" panose="030F0702030302020204" pitchFamily="66" charset="0"/>
              </a:rPr>
              <a:t>Usability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dirty="0" err="1">
                <a:latin typeface="Comic Sans MS" panose="030F0702030302020204" pitchFamily="66" charset="0"/>
              </a:rPr>
              <a:t>Scale</a:t>
            </a:r>
            <a:r>
              <a:rPr lang="fr-FR" dirty="0">
                <a:latin typeface="Comic Sans MS" panose="030F0702030302020204" pitchFamily="66" charset="0"/>
              </a:rPr>
              <a:t> </a:t>
            </a:r>
          </a:p>
          <a:p>
            <a:r>
              <a:rPr lang="fr-FR" dirty="0">
                <a:latin typeface="Comic Sans MS" panose="030F0702030302020204" pitchFamily="66" charset="0"/>
              </a:rPr>
              <a:t>   (Brooke, 1986)</a:t>
            </a:r>
          </a:p>
        </p:txBody>
      </p:sp>
      <p:pic>
        <p:nvPicPr>
          <p:cNvPr id="15" name="Picture 783780170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221E6B36-BB8B-D947-3964-65664493B3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103" y="539662"/>
            <a:ext cx="1932479" cy="113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37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8468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9.  Je serai capable d’utiliser le système de formation 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     sans aide de quelqu’un.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788019" y="3429000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10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47207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22623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10. Ce  système  de formation  NE contient PAS les instructions nécessaires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     pour faire l’assemblage d’une pièce.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788019" y="3316187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11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178988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8100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1. Je voudrais beaucoup utiliser ce système de formation. </a:t>
            </a:r>
            <a:endParaRPr lang="fr-CA" b="1" kern="100" dirty="0">
              <a:latin typeface="Comic Sans M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900"/>
              </a:spcAft>
            </a:pPr>
            <a:endParaRPr lang="fr-CA" sz="105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835262" y="3112961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2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214106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228869" y="782384"/>
            <a:ext cx="8780745" cy="234096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2. Je trouve ce système de formation </a:t>
            </a:r>
            <a:r>
              <a:rPr lang="fr-CA" b="1" u="sng" kern="100" dirty="0">
                <a:latin typeface="Comic Sans MS"/>
                <a:ea typeface="Calibri"/>
                <a:cs typeface="Arial"/>
              </a:rPr>
              <a:t>compliqué</a:t>
            </a:r>
            <a:r>
              <a:rPr lang="fr-CA" b="1" kern="100" dirty="0">
                <a:latin typeface="Comic Sans MS"/>
                <a:ea typeface="Calibri"/>
                <a:cs typeface="Arial"/>
              </a:rPr>
              <a:t> pour assembler une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    résistance.</a:t>
            </a:r>
            <a:endParaRPr lang="fr-CA" sz="1050" kern="100" dirty="0">
              <a:latin typeface="Comic Sans M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900"/>
              </a:spcAft>
            </a:pPr>
            <a:endParaRPr lang="fr-CA" sz="105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835262" y="3112961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3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267391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4337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3. Je trouve ce système de formation facile à utiliser.</a:t>
            </a:r>
            <a:endParaRPr lang="fr-CA" sz="105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835262" y="3112961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4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15568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210525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4.  J’ai besoin de mon intervenant pour utiliser 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   ce système de formation.</a:t>
            </a:r>
          </a:p>
          <a:p>
            <a:pPr>
              <a:lnSpc>
                <a:spcPct val="150000"/>
              </a:lnSpc>
            </a:pPr>
            <a:endParaRPr lang="fr-CA" sz="1050" kern="100" dirty="0">
              <a:latin typeface="Arial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788019" y="3316187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5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816111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8468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5. Les instructions et la disposition du matériel 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   sur le poste de travail fonctionnent bien pour assembler les pièces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788019" y="3266613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6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3661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3388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r>
              <a:rPr lang="fr-CA" b="1" kern="100" dirty="0">
                <a:latin typeface="Comic Sans MS"/>
                <a:ea typeface="Calibri"/>
                <a:cs typeface="Arial"/>
              </a:rPr>
              <a:t>6. Il y a des éléments confus dans ce système de formation.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835262" y="3112961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7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135530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8468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7.  Les autres personnes  dans l’atelier apprendront vite 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fr-CA" b="1" kern="100" dirty="0">
                <a:latin typeface="Comic Sans MS"/>
                <a:ea typeface="Calibri"/>
                <a:cs typeface="Arial"/>
              </a:rPr>
              <a:t>    à assembler des pièces, avec ce système de formation.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943484" y="3475550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8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3723717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5C6F8DC-B7C3-E3D9-28D9-351181794AC3}"/>
              </a:ext>
            </a:extLst>
          </p:cNvPr>
          <p:cNvSpPr txBox="1"/>
          <p:nvPr/>
        </p:nvSpPr>
        <p:spPr>
          <a:xfrm>
            <a:off x="1021362" y="1319730"/>
            <a:ext cx="7909696" cy="13388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Quel est votre niveau d’accord avec la phrase suivante?</a:t>
            </a:r>
            <a:r>
              <a:rPr lang="fr-FR" sz="1600" dirty="0">
                <a:latin typeface="Comic Sans MS"/>
              </a:rPr>
              <a:t> </a:t>
            </a:r>
            <a:r>
              <a:rPr lang="fr-CA" sz="1600" kern="100" dirty="0">
                <a:latin typeface="Comic Sans MS"/>
                <a:ea typeface="Calibri"/>
                <a:cs typeface="Arial"/>
              </a:rPr>
              <a:t>(mettre un x dans la □)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fr-CA" sz="1600" kern="100" dirty="0">
                <a:latin typeface="Comic Sans MS"/>
                <a:ea typeface="Calibri"/>
                <a:cs typeface="Arial"/>
              </a:rPr>
              <a:t> </a:t>
            </a:r>
          </a:p>
          <a:p>
            <a:r>
              <a:rPr lang="fr-CA" b="1" kern="100" dirty="0">
                <a:latin typeface="Comic Sans MS"/>
                <a:ea typeface="Calibri"/>
                <a:cs typeface="Arial"/>
              </a:rPr>
              <a:t>8. Ce système de formation est exigeant à utiliser.</a:t>
            </a:r>
            <a:endParaRPr lang="fr-CA" sz="1050" kern="100" dirty="0">
              <a:latin typeface="Comic Sans MS"/>
              <a:ea typeface="Calibri"/>
              <a:cs typeface="Arial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55102BB-6000-DEF9-BB30-32C19551B9D5}"/>
              </a:ext>
            </a:extLst>
          </p:cNvPr>
          <p:cNvGrpSpPr/>
          <p:nvPr/>
        </p:nvGrpSpPr>
        <p:grpSpPr>
          <a:xfrm>
            <a:off x="835262" y="3112961"/>
            <a:ext cx="7567961" cy="2271657"/>
            <a:chOff x="661639" y="4314943"/>
            <a:chExt cx="7567961" cy="2271657"/>
          </a:xfrm>
        </p:grpSpPr>
        <p:sp>
          <p:nvSpPr>
            <p:cNvPr id="23" name="Zone de texte 2">
              <a:extLst>
                <a:ext uri="{FF2B5EF4-FFF2-40B4-BE49-F238E27FC236}">
                  <a16:creationId xmlns:a16="http://schemas.microsoft.com/office/drawing/2014/main" id="{99600F73-454E-5DF8-4761-946914B684CB}"/>
                </a:ext>
              </a:extLst>
            </p:cNvPr>
            <p:cNvSpPr txBox="1"/>
            <p:nvPr/>
          </p:nvSpPr>
          <p:spPr>
            <a:xfrm>
              <a:off x="1000087" y="4335717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du tout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 de texte 2">
              <a:extLst>
                <a:ext uri="{FF2B5EF4-FFF2-40B4-BE49-F238E27FC236}">
                  <a16:creationId xmlns:a16="http://schemas.microsoft.com/office/drawing/2014/main" id="{D1CCC3FD-45CA-13BF-1188-7D484E682C81}"/>
                </a:ext>
              </a:extLst>
            </p:cNvPr>
            <p:cNvSpPr txBox="1"/>
            <p:nvPr/>
          </p:nvSpPr>
          <p:spPr>
            <a:xfrm>
              <a:off x="2420525" y="4319749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0CE255EF-1BA5-EBE5-DCA4-684459B51F7B}"/>
                </a:ext>
              </a:extLst>
            </p:cNvPr>
            <p:cNvSpPr txBox="1"/>
            <p:nvPr/>
          </p:nvSpPr>
          <p:spPr>
            <a:xfrm>
              <a:off x="1403675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7FEA526-30FE-FAAD-B3BE-CB12468CB68B}"/>
                </a:ext>
              </a:extLst>
            </p:cNvPr>
            <p:cNvSpPr txBox="1"/>
            <p:nvPr/>
          </p:nvSpPr>
          <p:spPr>
            <a:xfrm>
              <a:off x="2852651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4FEC93A-172F-BB2E-203D-5F3A29CBF5FC}"/>
                </a:ext>
              </a:extLst>
            </p:cNvPr>
            <p:cNvSpPr txBox="1"/>
            <p:nvPr/>
          </p:nvSpPr>
          <p:spPr>
            <a:xfrm>
              <a:off x="430162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3669A0FE-E682-E01E-D736-5879BB5AEB76}"/>
                </a:ext>
              </a:extLst>
            </p:cNvPr>
            <p:cNvSpPr txBox="1"/>
            <p:nvPr/>
          </p:nvSpPr>
          <p:spPr>
            <a:xfrm>
              <a:off x="5750603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B4444A2-1A1E-0089-0CB5-CFCDE904CF5E}"/>
                </a:ext>
              </a:extLst>
            </p:cNvPr>
            <p:cNvSpPr txBox="1"/>
            <p:nvPr/>
          </p:nvSpPr>
          <p:spPr>
            <a:xfrm>
              <a:off x="7199577" y="5784479"/>
              <a:ext cx="56153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effectLst/>
                  <a:latin typeface="MS Gothic" panose="020B0609070205080204" pitchFamily="49" charset="-128"/>
                  <a:ea typeface="Calibri" panose="020F0502020204030204" pitchFamily="34" charset="0"/>
                </a:rPr>
                <a:t>☐</a:t>
              </a:r>
              <a:r>
                <a:rPr lang="fr-CA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	</a:t>
              </a:r>
              <a:r>
                <a:rPr lang="fr-CA" dirty="0">
                  <a:effectLst/>
                </a:rPr>
                <a:t> </a:t>
              </a:r>
              <a:endParaRPr lang="fr-FR" dirty="0"/>
            </a:p>
          </p:txBody>
        </p:sp>
        <p:sp>
          <p:nvSpPr>
            <p:cNvPr id="38" name="Zone de texte 2">
              <a:extLst>
                <a:ext uri="{FF2B5EF4-FFF2-40B4-BE49-F238E27FC236}">
                  <a16:creationId xmlns:a16="http://schemas.microsoft.com/office/drawing/2014/main" id="{EE548C00-035C-ECDE-B33C-497C3C5F5EE3}"/>
                </a:ext>
              </a:extLst>
            </p:cNvPr>
            <p:cNvSpPr txBox="1"/>
            <p:nvPr/>
          </p:nvSpPr>
          <p:spPr>
            <a:xfrm>
              <a:off x="3782477" y="4347776"/>
              <a:ext cx="136080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 d’accord, ni pas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Zone de texte 2">
              <a:extLst>
                <a:ext uri="{FF2B5EF4-FFF2-40B4-BE49-F238E27FC236}">
                  <a16:creationId xmlns:a16="http://schemas.microsoft.com/office/drawing/2014/main" id="{D18151B7-C119-30D8-120A-DFF553AAF21D}"/>
                </a:ext>
              </a:extLst>
            </p:cNvPr>
            <p:cNvSpPr txBox="1"/>
            <p:nvPr/>
          </p:nvSpPr>
          <p:spPr>
            <a:xfrm>
              <a:off x="5292875" y="4335716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Plutôt d</a:t>
              </a:r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 de texte 2">
              <a:extLst>
                <a:ext uri="{FF2B5EF4-FFF2-40B4-BE49-F238E27FC236}">
                  <a16:creationId xmlns:a16="http://schemas.microsoft.com/office/drawing/2014/main" id="{5DDB13C2-FF87-EE3B-DF8A-A62D3BE44EB1}"/>
                </a:ext>
              </a:extLst>
            </p:cNvPr>
            <p:cNvSpPr txBox="1"/>
            <p:nvPr/>
          </p:nvSpPr>
          <p:spPr>
            <a:xfrm>
              <a:off x="6689162" y="4335715"/>
              <a:ext cx="1384935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 à fait d’accord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Image 2" descr="Une image contenant capture d’écran, texte, diagramme&#10;&#10;Description générée automatiquement">
              <a:extLst>
                <a:ext uri="{FF2B5EF4-FFF2-40B4-BE49-F238E27FC236}">
                  <a16:creationId xmlns:a16="http://schemas.microsoft.com/office/drawing/2014/main" id="{87D08317-0176-C9A6-78B6-E05B10F727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8369" b="64894" l="8439" r="92300">
                          <a14:foregroundMark x1="7278" y1="32979" x2="17194" y2="33333"/>
                          <a14:foregroundMark x1="17194" y1="33333" x2="15506" y2="55674"/>
                          <a14:foregroundMark x1="15506" y1="55674" x2="8439" y2="55319"/>
                          <a14:foregroundMark x1="8439" y1="55319" x2="8439" y2="29078"/>
                          <a14:foregroundMark x1="8439" y1="29078" x2="8966" y2="28723"/>
                          <a14:foregroundMark x1="26899" y1="34043" x2="35232" y2="32979"/>
                          <a14:foregroundMark x1="35232" y1="32979" x2="35127" y2="55319"/>
                          <a14:foregroundMark x1="35127" y1="55319" x2="27215" y2="57092"/>
                          <a14:foregroundMark x1="27215" y1="57092" x2="28376" y2="33333"/>
                          <a14:foregroundMark x1="28376" y1="33333" x2="29008" y2="32624"/>
                          <a14:foregroundMark x1="46519" y1="41489" x2="51371" y2="26950"/>
                          <a14:foregroundMark x1="51371" y1="26950" x2="55274" y2="44681"/>
                          <a14:foregroundMark x1="55274" y1="44681" x2="50316" y2="64539"/>
                          <a14:foregroundMark x1="50316" y1="64539" x2="45042" y2="40071"/>
                          <a14:foregroundMark x1="45042" y1="40071" x2="47046" y2="37589"/>
                          <a14:foregroundMark x1="66456" y1="60993" x2="67194" y2="36879"/>
                          <a14:foregroundMark x1="67194" y1="36879" x2="75316" y2="39716"/>
                          <a14:foregroundMark x1="75316" y1="39716" x2="73945" y2="65248"/>
                          <a14:foregroundMark x1="73945" y1="65248" x2="65506" y2="53901"/>
                          <a14:foregroundMark x1="65506" y1="53901" x2="65928" y2="51064"/>
                          <a14:foregroundMark x1="49473" y1="48227" x2="48945" y2="49645"/>
                          <a14:foregroundMark x1="9177" y1="54965" x2="15506" y2="63830"/>
                          <a14:foregroundMark x1="15506" y1="63830" x2="16878" y2="42553"/>
                          <a14:foregroundMark x1="27848" y1="55674" x2="35549" y2="58511"/>
                          <a14:foregroundMark x1="35549" y1="58511" x2="34916" y2="36525"/>
                          <a14:foregroundMark x1="27954" y1="54610" x2="35338" y2="58511"/>
                          <a14:foregroundMark x1="35338" y1="58511" x2="34599" y2="35106"/>
                          <a14:foregroundMark x1="34599" y1="35106" x2="27426" y2="56738"/>
                          <a14:foregroundMark x1="45359" y1="45390" x2="52426" y2="63121"/>
                          <a14:foregroundMark x1="52426" y1="63121" x2="54747" y2="37234"/>
                          <a14:foregroundMark x1="54747" y1="37234" x2="46941" y2="33333"/>
                          <a14:foregroundMark x1="46941" y1="33333" x2="44726" y2="52128"/>
                          <a14:foregroundMark x1="84705" y1="55319" x2="91456" y2="62411"/>
                          <a14:foregroundMark x1="91456" y1="62411" x2="92300" y2="35461"/>
                          <a14:foregroundMark x1="92300" y1="35461" x2="85970" y2="36879"/>
                          <a14:foregroundMark x1="85970" y1="36879" x2="84810" y2="55674"/>
                        </a14:backgroundRemoval>
                      </a14:imgEffect>
                    </a14:imgLayer>
                  </a14:imgProps>
                </a:ext>
              </a:extLst>
            </a:blip>
            <a:srcRect t="29820" b="33362"/>
            <a:stretch/>
          </p:blipFill>
          <p:spPr>
            <a:xfrm>
              <a:off x="661639" y="4926872"/>
              <a:ext cx="7567961" cy="828860"/>
            </a:xfrm>
            <a:prstGeom prst="rect">
              <a:avLst/>
            </a:prstGeom>
          </p:spPr>
        </p:pic>
        <p:sp>
          <p:nvSpPr>
            <p:cNvPr id="4" name="Zone de texte 2">
              <a:extLst>
                <a:ext uri="{FF2B5EF4-FFF2-40B4-BE49-F238E27FC236}">
                  <a16:creationId xmlns:a16="http://schemas.microsoft.com/office/drawing/2014/main" id="{04F8A75F-1534-4503-0B1D-3549E27A3E7D}"/>
                </a:ext>
              </a:extLst>
            </p:cNvPr>
            <p:cNvSpPr txBox="1"/>
            <p:nvPr/>
          </p:nvSpPr>
          <p:spPr>
            <a:xfrm>
              <a:off x="94725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2">
              <a:extLst>
                <a:ext uri="{FF2B5EF4-FFF2-40B4-BE49-F238E27FC236}">
                  <a16:creationId xmlns:a16="http://schemas.microsoft.com/office/drawing/2014/main" id="{E845FE8E-C255-3229-D082-AA65367EC9D7}"/>
                </a:ext>
              </a:extLst>
            </p:cNvPr>
            <p:cNvSpPr txBox="1"/>
            <p:nvPr/>
          </p:nvSpPr>
          <p:spPr>
            <a:xfrm>
              <a:off x="239579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Zone de texte 2">
              <a:extLst>
                <a:ext uri="{FF2B5EF4-FFF2-40B4-BE49-F238E27FC236}">
                  <a16:creationId xmlns:a16="http://schemas.microsoft.com/office/drawing/2014/main" id="{F57A1060-71A9-2128-782C-CCCCF9EC9795}"/>
                </a:ext>
              </a:extLst>
            </p:cNvPr>
            <p:cNvSpPr txBox="1"/>
            <p:nvPr/>
          </p:nvSpPr>
          <p:spPr>
            <a:xfrm>
              <a:off x="384433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one de texte 2">
              <a:extLst>
                <a:ext uri="{FF2B5EF4-FFF2-40B4-BE49-F238E27FC236}">
                  <a16:creationId xmlns:a16="http://schemas.microsoft.com/office/drawing/2014/main" id="{EADA6394-02AA-69AB-7916-672D90D712C2}"/>
                </a:ext>
              </a:extLst>
            </p:cNvPr>
            <p:cNvSpPr txBox="1"/>
            <p:nvPr/>
          </p:nvSpPr>
          <p:spPr>
            <a:xfrm>
              <a:off x="5292875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one de texte 2">
              <a:extLst>
                <a:ext uri="{FF2B5EF4-FFF2-40B4-BE49-F238E27FC236}">
                  <a16:creationId xmlns:a16="http://schemas.microsoft.com/office/drawing/2014/main" id="{8BD9756D-99D1-752F-C181-18182173107A}"/>
                </a:ext>
              </a:extLst>
            </p:cNvPr>
            <p:cNvSpPr txBox="1"/>
            <p:nvPr/>
          </p:nvSpPr>
          <p:spPr>
            <a:xfrm>
              <a:off x="6741414" y="6107175"/>
              <a:ext cx="1267460" cy="47942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CA" sz="14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fr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CAFD26A-CE90-8D81-039A-580133C8AECC}"/>
                </a:ext>
              </a:extLst>
            </p:cNvPr>
            <p:cNvSpPr/>
            <p:nvPr/>
          </p:nvSpPr>
          <p:spPr>
            <a:xfrm>
              <a:off x="993968" y="4314943"/>
              <a:ext cx="6988175" cy="2115867"/>
            </a:xfrm>
            <a:prstGeom prst="roundRect">
              <a:avLst>
                <a:gd name="adj" fmla="val 14779"/>
              </a:avLst>
            </a:prstGeom>
            <a:solidFill>
              <a:schemeClr val="accent1">
                <a:alpha val="6029"/>
              </a:schemeClr>
            </a:soli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85353" y="6356351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9</a:t>
            </a:fld>
            <a:r>
              <a:rPr lang="fr-FR" dirty="0"/>
              <a:t> 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DF32759-84D6-97B6-AAF5-CFBCB8DC1A90}"/>
              </a:ext>
            </a:extLst>
          </p:cNvPr>
          <p:cNvSpPr txBox="1"/>
          <p:nvPr/>
        </p:nvSpPr>
        <p:spPr>
          <a:xfrm>
            <a:off x="1028277" y="5587844"/>
            <a:ext cx="2279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Commentaires (optionnel):</a:t>
            </a:r>
          </a:p>
        </p:txBody>
      </p:sp>
    </p:spTree>
    <p:extLst>
      <p:ext uri="{BB962C8B-B14F-4D97-AF65-F5344CB8AC3E}">
        <p14:creationId xmlns:p14="http://schemas.microsoft.com/office/powerpoint/2010/main" val="4300025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2D0BE1B84F44FB39EE4EAFF93CEE9" ma:contentTypeVersion="15" ma:contentTypeDescription="Crée un document." ma:contentTypeScope="" ma:versionID="9f74a63b4e90b654519e9d6cf4e54bc7">
  <xsd:schema xmlns:xsd="http://www.w3.org/2001/XMLSchema" xmlns:xs="http://www.w3.org/2001/XMLSchema" xmlns:p="http://schemas.microsoft.com/office/2006/metadata/properties" xmlns:ns2="6fc85cf5-ff7a-4d63-a337-9d40e8504817" xmlns:ns3="968bda8b-89b5-43f3-b5ca-2d4f5d21cf26" targetNamespace="http://schemas.microsoft.com/office/2006/metadata/properties" ma:root="true" ma:fieldsID="1f02f8b237c8b3bf4e6c4dd656b88184" ns2:_="" ns3:_="">
    <xsd:import namespace="6fc85cf5-ff7a-4d63-a337-9d40e8504817"/>
    <xsd:import namespace="968bda8b-89b5-43f3-b5ca-2d4f5d21cf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Gis_x00e8_leMvumbi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85cf5-ff7a-4d63-a337-9d40e85048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9eaa8290-3616-4126-84aa-16f277ca9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Gis_x00e8_leMvumbi" ma:index="19" nillable="true" ma:displayName="Gisèle Mvumbi" ma:default="[today]" ma:description="Professionnelle de recherche" ma:format="DateTime" ma:internalName="Gis_x00e8_leMvumbi">
      <xsd:simpleType>
        <xsd:restriction base="dms:DateTim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bda8b-89b5-43f3-b5ca-2d4f5d21cf2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9aaee24-7d1f-4f60-b8fa-f036460bc546}" ma:internalName="TaxCatchAll" ma:showField="CatchAllData" ma:web="968bda8b-89b5-43f3-b5ca-2d4f5d21cf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c85cf5-ff7a-4d63-a337-9d40e8504817">
      <Terms xmlns="http://schemas.microsoft.com/office/infopath/2007/PartnerControls"/>
    </lcf76f155ced4ddcb4097134ff3c332f>
    <TaxCatchAll xmlns="968bda8b-89b5-43f3-b5ca-2d4f5d21cf26" xsi:nil="true"/>
    <Gis_x00e8_leMvumbi xmlns="6fc85cf5-ff7a-4d63-a337-9d40e8504817">2024-05-24T13:54:08+00:00</Gis_x00e8_leMvumbi>
  </documentManagement>
</p:properties>
</file>

<file path=customXml/itemProps1.xml><?xml version="1.0" encoding="utf-8"?>
<ds:datastoreItem xmlns:ds="http://schemas.openxmlformats.org/officeDocument/2006/customXml" ds:itemID="{37DCABA6-97B6-4702-A248-35C89EBC20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A178FC-E19D-4AAD-87FF-D001620B1B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c85cf5-ff7a-4d63-a337-9d40e8504817"/>
    <ds:schemaRef ds:uri="968bda8b-89b5-43f3-b5ca-2d4f5d21cf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DB5A36-98CD-4325-BEC3-1DC4B31F6484}">
  <ds:schemaRefs>
    <ds:schemaRef ds:uri="968bda8b-89b5-43f3-b5ca-2d4f5d21cf26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6fc85cf5-ff7a-4d63-a337-9d40e850481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4687</TotalTime>
  <Words>1433</Words>
  <Application>Microsoft Office PowerPoint</Application>
  <PresentationFormat>Format US (216 x 279 mm)</PresentationFormat>
  <Paragraphs>277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MS Gothic</vt:lpstr>
      <vt:lpstr>Aptos</vt:lpstr>
      <vt:lpstr>Aptos Display</vt:lpstr>
      <vt:lpstr>Arial</vt:lpstr>
      <vt:lpstr>Calibri</vt:lpstr>
      <vt:lpstr>Cambria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Cynthia Henriksen</dc:creator>
  <cp:lastModifiedBy>Claude Vincent</cp:lastModifiedBy>
  <cp:revision>243</cp:revision>
  <cp:lastPrinted>2024-05-30T12:48:11Z</cp:lastPrinted>
  <dcterms:created xsi:type="dcterms:W3CDTF">2024-03-11T13:03:24Z</dcterms:created>
  <dcterms:modified xsi:type="dcterms:W3CDTF">2024-08-21T16:29:32Z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0x0101000002D0BE1B84F44FB39EE4EAFF93CEE9</vt:lpwstr>
  </property>
  <property fmtid="{D5CDD505-2E9C-101B-9397-08002B2CF9AE}" pid="3" name="MediaServiceImageTags">
    <vt:lpwstr/>
  </property>
</Properties>
</file>