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3" r:id="rId2"/>
    <p:sldId id="256" r:id="rId3"/>
    <p:sldId id="280" r:id="rId4"/>
    <p:sldId id="268" r:id="rId5"/>
    <p:sldId id="269" r:id="rId6"/>
    <p:sldId id="271" r:id="rId7"/>
    <p:sldId id="272" r:id="rId8"/>
    <p:sldId id="273" r:id="rId9"/>
    <p:sldId id="270" r:id="rId10"/>
    <p:sldId id="282" r:id="rId11"/>
    <p:sldId id="274" r:id="rId12"/>
    <p:sldId id="275" r:id="rId13"/>
    <p:sldId id="276" r:id="rId14"/>
    <p:sldId id="277" r:id="rId15"/>
    <p:sldId id="278" r:id="rId16"/>
    <p:sldId id="279"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08127E-7A6E-46E0-896F-F0B7CC41D959}" v="3" dt="2025-02-19T13:48:05.2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82993" autoAdjust="0"/>
  </p:normalViewPr>
  <p:slideViewPr>
    <p:cSldViewPr snapToGrid="0">
      <p:cViewPr varScale="1">
        <p:scale>
          <a:sx n="91" d="100"/>
          <a:sy n="91" d="100"/>
        </p:scale>
        <p:origin x="1960"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222378-610C-4182-B9F6-5B00933A9AA9}" type="datetimeFigureOut">
              <a:rPr lang="fr-FR" smtClean="0"/>
              <a:t>26/08/2025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A2CE6-1F15-44BC-AB1A-D073841E8829}" type="slidenum">
              <a:rPr lang="fr-FR" smtClean="0"/>
              <a:t>‹n°›</a:t>
            </a:fld>
            <a:endParaRPr lang="fr-FR"/>
          </a:p>
        </p:txBody>
      </p:sp>
    </p:spTree>
    <p:extLst>
      <p:ext uri="{BB962C8B-B14F-4D97-AF65-F5344CB8AC3E}">
        <p14:creationId xmlns:p14="http://schemas.microsoft.com/office/powerpoint/2010/main" val="972311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B1C804-77FC-FE76-4117-34647CD4144F}"/>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8A219FEA-1672-6F90-DFC1-36E27F3BA42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8E6832B-1A1A-DDC3-DD95-ADE4135EB8BC}"/>
              </a:ext>
            </a:extLst>
          </p:cNvPr>
          <p:cNvSpPr>
            <a:spLocks noGrp="1"/>
          </p:cNvSpPr>
          <p:nvPr>
            <p:ph type="body" idx="1"/>
          </p:nvPr>
        </p:nvSpPr>
        <p:spPr/>
        <p:txBody>
          <a:bodyPr/>
          <a:lstStyle/>
          <a:p>
            <a:r>
              <a:rPr lang="fr-FR" dirty="0"/>
              <a:t>Ce questionnaire se déroule en deux parties, pour évaluer : </a:t>
            </a:r>
          </a:p>
          <a:p>
            <a:endParaRPr lang="fr-FR"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1" dirty="0"/>
              <a:t>Les compétences culinaires </a:t>
            </a:r>
            <a:r>
              <a:rPr lang="fr-FR" dirty="0"/>
              <a:t>: « </a:t>
            </a:r>
            <a:r>
              <a:rPr lang="en-US" dirty="0"/>
              <a:t>Cooking skills have been defined as a set of physical or mechanical skills used in the production of a meal encompassing cooking methods (e.g. boiling) and food preparation techniques (e.g. peeling a vegetable), in addition to this they are also said to include conceptual and perceptual skills such as understanding the trans formation food undergoes when heat is applied, i.e. knowing that chicken is fully cooked from its </a:t>
            </a:r>
            <a:r>
              <a:rPr lang="en-US" dirty="0" err="1"/>
              <a:t>colour</a:t>
            </a:r>
            <a:r>
              <a:rPr lang="en-US" dirty="0"/>
              <a:t>. Aside from the cooking skills needed to prepare a meal, there is a wider set of skills involved in the entirety of the meal preparation process known as Food skills. </a:t>
            </a:r>
            <a:r>
              <a:rPr lang="fr-FR" dirty="0"/>
              <a:t>»1</a:t>
            </a:r>
          </a:p>
          <a:p>
            <a:pPr marL="171450" indent="-171450">
              <a:buFontTx/>
              <a:buChar char="-"/>
            </a:pPr>
            <a:endParaRPr lang="en-US" dirty="0"/>
          </a:p>
          <a:p>
            <a:pPr marL="0" indent="0">
              <a:buFontTx/>
              <a:buNone/>
            </a:pPr>
            <a:endParaRPr lang="fr-FR"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1" dirty="0"/>
              <a:t>Les compétences alimentaires </a:t>
            </a:r>
            <a:r>
              <a:rPr lang="fr-FR" dirty="0"/>
              <a:t>: « </a:t>
            </a:r>
            <a:r>
              <a:rPr lang="en-US" dirty="0"/>
              <a:t>Food skills include the knowledge and skills to be able to select and prepare food with the available resources, to produce a nutritionally balanced, age appropriate and satisfying meals for those that are consuming it, this includes meal planning, shopping, budgeting, resourcefulness, and label reading. These skills are essential to prepare a meal in the home environment.</a:t>
            </a:r>
            <a:r>
              <a:rPr lang="fr-FR" dirty="0"/>
              <a:t> »</a:t>
            </a:r>
          </a:p>
          <a:p>
            <a:pPr marL="171450" indent="-171450">
              <a:buFontTx/>
              <a:buChar char="-"/>
            </a:pPr>
            <a:endParaRPr lang="fr-FR" dirty="0"/>
          </a:p>
        </p:txBody>
      </p:sp>
      <p:sp>
        <p:nvSpPr>
          <p:cNvPr id="4" name="Espace réservé du numéro de diapositive 3">
            <a:extLst>
              <a:ext uri="{FF2B5EF4-FFF2-40B4-BE49-F238E27FC236}">
                <a16:creationId xmlns:a16="http://schemas.microsoft.com/office/drawing/2014/main" id="{CC4B2750-85AC-9802-951E-C4AF34A1FBE2}"/>
              </a:ext>
            </a:extLst>
          </p:cNvPr>
          <p:cNvSpPr>
            <a:spLocks noGrp="1"/>
          </p:cNvSpPr>
          <p:nvPr>
            <p:ph type="sldNum" sz="quarter" idx="5"/>
          </p:nvPr>
        </p:nvSpPr>
        <p:spPr/>
        <p:txBody>
          <a:bodyPr/>
          <a:lstStyle/>
          <a:p>
            <a:fld id="{33EA2CE6-1F15-44BC-AB1A-D073841E8829}" type="slidenum">
              <a:rPr lang="fr-FR" smtClean="0"/>
              <a:t>1</a:t>
            </a:fld>
            <a:endParaRPr lang="fr-FR"/>
          </a:p>
        </p:txBody>
      </p:sp>
    </p:spTree>
    <p:extLst>
      <p:ext uri="{BB962C8B-B14F-4D97-AF65-F5344CB8AC3E}">
        <p14:creationId xmlns:p14="http://schemas.microsoft.com/office/powerpoint/2010/main" val="178687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5EF514-4961-D5E6-131D-03BDA4BE9547}"/>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4ECFE13D-9C4C-F496-CDB2-545FB4E0FCC2}"/>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B9352EA4-2AE2-D760-0EEB-819D6750FC86}"/>
              </a:ext>
            </a:extLst>
          </p:cNvPr>
          <p:cNvSpPr>
            <a:spLocks noGrp="1"/>
          </p:cNvSpPr>
          <p:nvPr>
            <p:ph type="body" idx="1"/>
          </p:nvPr>
        </p:nvSpPr>
        <p:spPr/>
        <p:txBody>
          <a:bodyPr/>
          <a:lstStyle/>
          <a:p>
            <a:r>
              <a:rPr lang="fr-FR" dirty="0"/>
              <a:t>Food </a:t>
            </a:r>
            <a:r>
              <a:rPr lang="fr-FR" dirty="0" err="1"/>
              <a:t>skills</a:t>
            </a:r>
            <a:endParaRPr lang="fr-FR" dirty="0"/>
          </a:p>
        </p:txBody>
      </p:sp>
      <p:sp>
        <p:nvSpPr>
          <p:cNvPr id="4" name="Espace réservé du numéro de diapositive 3">
            <a:extLst>
              <a:ext uri="{FF2B5EF4-FFF2-40B4-BE49-F238E27FC236}">
                <a16:creationId xmlns:a16="http://schemas.microsoft.com/office/drawing/2014/main" id="{D1F5A95C-889A-2879-69FB-09AEE76EECEE}"/>
              </a:ext>
            </a:extLst>
          </p:cNvPr>
          <p:cNvSpPr>
            <a:spLocks noGrp="1"/>
          </p:cNvSpPr>
          <p:nvPr>
            <p:ph type="sldNum" sz="quarter" idx="5"/>
          </p:nvPr>
        </p:nvSpPr>
        <p:spPr/>
        <p:txBody>
          <a:bodyPr/>
          <a:lstStyle/>
          <a:p>
            <a:fld id="{33EA2CE6-1F15-44BC-AB1A-D073841E8829}" type="slidenum">
              <a:rPr lang="fr-FR" smtClean="0"/>
              <a:t>10</a:t>
            </a:fld>
            <a:endParaRPr lang="fr-FR"/>
          </a:p>
        </p:txBody>
      </p:sp>
    </p:spTree>
    <p:extLst>
      <p:ext uri="{BB962C8B-B14F-4D97-AF65-F5344CB8AC3E}">
        <p14:creationId xmlns:p14="http://schemas.microsoft.com/office/powerpoint/2010/main" val="3024681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1 :</a:t>
            </a:r>
          </a:p>
          <a:p>
            <a:endParaRPr lang="fr-FR" dirty="0"/>
          </a:p>
          <a:p>
            <a:r>
              <a:rPr lang="fr-FR" dirty="0"/>
              <a:t>Traduction et adaptation de l’item 4 : </a:t>
            </a:r>
            <a:r>
              <a:rPr lang="en-US" dirty="0"/>
              <a:t>Shop with a grocery list?</a:t>
            </a:r>
            <a:endParaRPr lang="fr-FR" dirty="0"/>
          </a:p>
          <a:p>
            <a:endParaRPr lang="en-US" dirty="0"/>
          </a:p>
          <a:p>
            <a:r>
              <a:rPr lang="en-US" dirty="0"/>
              <a:t>Question 2 : </a:t>
            </a:r>
          </a:p>
          <a:p>
            <a:endParaRPr lang="en-US" dirty="0"/>
          </a:p>
          <a:p>
            <a:r>
              <a:rPr lang="en-US" dirty="0" err="1"/>
              <a:t>Traduction</a:t>
            </a:r>
            <a:r>
              <a:rPr lang="en-US" dirty="0"/>
              <a:t> et adaptation de </a:t>
            </a:r>
            <a:r>
              <a:rPr lang="en-US" dirty="0" err="1"/>
              <a:t>l’item</a:t>
            </a:r>
            <a:r>
              <a:rPr lang="en-US" dirty="0"/>
              <a:t> 6 : Plan how much food to buy?</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11</a:t>
            </a:fld>
            <a:endParaRPr lang="fr-FR"/>
          </a:p>
        </p:txBody>
      </p:sp>
    </p:spTree>
    <p:extLst>
      <p:ext uri="{BB962C8B-B14F-4D97-AF65-F5344CB8AC3E}">
        <p14:creationId xmlns:p14="http://schemas.microsoft.com/office/powerpoint/2010/main" val="1631377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3 :</a:t>
            </a:r>
          </a:p>
          <a:p>
            <a:endParaRPr lang="fr-FR" dirty="0"/>
          </a:p>
          <a:p>
            <a:r>
              <a:rPr lang="fr-FR" dirty="0"/>
              <a:t>Traduction et adaptation de l’item 5 : </a:t>
            </a:r>
            <a:r>
              <a:rPr lang="en-US" dirty="0"/>
              <a:t>Shop with specific meals in mind?</a:t>
            </a:r>
            <a:endParaRPr lang="fr-FR" dirty="0"/>
          </a:p>
          <a:p>
            <a:endParaRPr lang="en-US" dirty="0"/>
          </a:p>
          <a:p>
            <a:r>
              <a:rPr lang="en-US" dirty="0"/>
              <a:t>Question 4 : </a:t>
            </a:r>
          </a:p>
          <a:p>
            <a:endParaRPr lang="en-US" dirty="0"/>
          </a:p>
          <a:p>
            <a:r>
              <a:rPr lang="en-US" dirty="0" err="1"/>
              <a:t>Traduction</a:t>
            </a:r>
            <a:r>
              <a:rPr lang="en-US" dirty="0"/>
              <a:t> et adaptation de </a:t>
            </a:r>
            <a:r>
              <a:rPr lang="en-US" dirty="0" err="1"/>
              <a:t>l’item</a:t>
            </a:r>
            <a:r>
              <a:rPr lang="en-US" dirty="0"/>
              <a:t> 7 : Compare prices before you buy food?</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12</a:t>
            </a:fld>
            <a:endParaRPr lang="fr-FR"/>
          </a:p>
        </p:txBody>
      </p:sp>
    </p:spTree>
    <p:extLst>
      <p:ext uri="{BB962C8B-B14F-4D97-AF65-F5344CB8AC3E}">
        <p14:creationId xmlns:p14="http://schemas.microsoft.com/office/powerpoint/2010/main" val="725342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5 :</a:t>
            </a:r>
          </a:p>
          <a:p>
            <a:endParaRPr lang="fr-FR" dirty="0"/>
          </a:p>
          <a:p>
            <a:r>
              <a:rPr lang="fr-FR" dirty="0"/>
              <a:t>Traduction et adaptation de l’item 18 : </a:t>
            </a:r>
            <a:r>
              <a:rPr lang="en-US" dirty="0"/>
              <a:t>Read the nutrition information on food labels?</a:t>
            </a:r>
            <a:endParaRPr lang="fr-FR" dirty="0"/>
          </a:p>
          <a:p>
            <a:endParaRPr lang="en-US" dirty="0"/>
          </a:p>
          <a:p>
            <a:r>
              <a:rPr lang="en-US" dirty="0"/>
              <a:t>Question 6 : </a:t>
            </a:r>
          </a:p>
          <a:p>
            <a:endParaRPr lang="en-US" dirty="0"/>
          </a:p>
          <a:p>
            <a:r>
              <a:rPr lang="en-US" dirty="0" err="1"/>
              <a:t>Traduction</a:t>
            </a:r>
            <a:r>
              <a:rPr lang="en-US" dirty="0"/>
              <a:t> et adaptation de </a:t>
            </a:r>
            <a:r>
              <a:rPr lang="en-US" dirty="0" err="1"/>
              <a:t>l’item</a:t>
            </a:r>
            <a:r>
              <a:rPr lang="en-US" dirty="0"/>
              <a:t> 17 : Read the storage and use-by information on food packets?</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13</a:t>
            </a:fld>
            <a:endParaRPr lang="fr-FR"/>
          </a:p>
        </p:txBody>
      </p:sp>
    </p:spTree>
    <p:extLst>
      <p:ext uri="{BB962C8B-B14F-4D97-AF65-F5344CB8AC3E}">
        <p14:creationId xmlns:p14="http://schemas.microsoft.com/office/powerpoint/2010/main" val="1508844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7 :</a:t>
            </a:r>
          </a:p>
          <a:p>
            <a:endParaRPr lang="fr-FR" dirty="0"/>
          </a:p>
          <a:p>
            <a:r>
              <a:rPr lang="fr-FR" dirty="0"/>
              <a:t>Traduction et adaptation de l’item 16 : </a:t>
            </a:r>
            <a:r>
              <a:rPr lang="en-US" dirty="0"/>
              <a:t>Read the best-before date on food?</a:t>
            </a:r>
            <a:endParaRPr lang="fr-FR" dirty="0"/>
          </a:p>
          <a:p>
            <a:endParaRPr lang="en-US" dirty="0"/>
          </a:p>
          <a:p>
            <a:r>
              <a:rPr lang="en-US" dirty="0"/>
              <a:t>Question 8 : </a:t>
            </a:r>
          </a:p>
          <a:p>
            <a:endParaRPr lang="en-US" dirty="0"/>
          </a:p>
          <a:p>
            <a:r>
              <a:rPr lang="fr-FR" dirty="0"/>
              <a:t>Ajout de l’item</a:t>
            </a:r>
          </a:p>
          <a:p>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14</a:t>
            </a:fld>
            <a:endParaRPr lang="fr-FR"/>
          </a:p>
        </p:txBody>
      </p:sp>
    </p:spTree>
    <p:extLst>
      <p:ext uri="{BB962C8B-B14F-4D97-AF65-F5344CB8AC3E}">
        <p14:creationId xmlns:p14="http://schemas.microsoft.com/office/powerpoint/2010/main" val="1505965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1 :</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Ajout de l’item</a:t>
            </a:r>
          </a:p>
          <a:p>
            <a:endParaRPr lang="en-US" dirty="0"/>
          </a:p>
          <a:p>
            <a:r>
              <a:rPr lang="en-US" dirty="0"/>
              <a:t>Question 2 : </a:t>
            </a:r>
          </a:p>
          <a:p>
            <a:endParaRPr lang="en-US" dirty="0"/>
          </a:p>
          <a:p>
            <a:r>
              <a:rPr lang="en-US" dirty="0" err="1"/>
              <a:t>Traduction</a:t>
            </a:r>
            <a:r>
              <a:rPr lang="en-US" dirty="0"/>
              <a:t> et adaptation de </a:t>
            </a:r>
            <a:r>
              <a:rPr lang="en-US" dirty="0" err="1"/>
              <a:t>l’item</a:t>
            </a:r>
            <a:r>
              <a:rPr lang="en-US" dirty="0"/>
              <a:t> 3 : Follow recipes when cooking?</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15</a:t>
            </a:fld>
            <a:endParaRPr lang="fr-FR"/>
          </a:p>
        </p:txBody>
      </p:sp>
    </p:spTree>
    <p:extLst>
      <p:ext uri="{BB962C8B-B14F-4D97-AF65-F5344CB8AC3E}">
        <p14:creationId xmlns:p14="http://schemas.microsoft.com/office/powerpoint/2010/main" val="755331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1 :</a:t>
            </a:r>
          </a:p>
          <a:p>
            <a:endParaRPr lang="fr-FR" dirty="0"/>
          </a:p>
          <a:p>
            <a:r>
              <a:rPr lang="fr-FR" dirty="0"/>
              <a:t>Ajout de l’item</a:t>
            </a:r>
          </a:p>
          <a:p>
            <a:endParaRPr lang="en-US" dirty="0"/>
          </a:p>
          <a:p>
            <a:r>
              <a:rPr lang="en-US" dirty="0"/>
              <a:t>Question 2 : </a:t>
            </a:r>
          </a:p>
          <a:p>
            <a:endParaRPr lang="en-US" dirty="0"/>
          </a:p>
          <a:p>
            <a:r>
              <a:rPr lang="fr-FR" dirty="0"/>
              <a:t>Ajout de l’item</a:t>
            </a:r>
          </a:p>
          <a:p>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16</a:t>
            </a:fld>
            <a:endParaRPr lang="fr-FR"/>
          </a:p>
        </p:txBody>
      </p:sp>
    </p:spTree>
    <p:extLst>
      <p:ext uri="{BB962C8B-B14F-4D97-AF65-F5344CB8AC3E}">
        <p14:creationId xmlns:p14="http://schemas.microsoft.com/office/powerpoint/2010/main" val="3589959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 questionnaire se déroule en deux parties, pour évaluer : </a:t>
            </a:r>
          </a:p>
          <a:p>
            <a:endParaRPr lang="fr-FR"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1" dirty="0"/>
              <a:t>Les compétences culinaires </a:t>
            </a:r>
            <a:r>
              <a:rPr lang="fr-FR" dirty="0"/>
              <a:t>: « </a:t>
            </a:r>
            <a:r>
              <a:rPr lang="en-US" dirty="0"/>
              <a:t>Cooking skills have been defined as a set of physical or mechanical skills used in the production of a meal encompassing cooking methods (e.g. boiling) and food preparation techniques (e.g. peeling a vegetable), in addition to this they are also said to include conceptual and perceptual skills such as understanding the trans formation food undergoes when heat is applied, i.e. knowing that chicken is fully cooked from its </a:t>
            </a:r>
            <a:r>
              <a:rPr lang="en-US" dirty="0" err="1"/>
              <a:t>colour</a:t>
            </a:r>
            <a:r>
              <a:rPr lang="en-US" dirty="0"/>
              <a:t>. Aside from the cooking skills needed to prepare a meal, there is a wider set of skills involved in the entirety of the meal preparation process known as Food skills. </a:t>
            </a:r>
            <a:r>
              <a:rPr lang="fr-FR" dirty="0"/>
              <a:t>»1</a:t>
            </a:r>
          </a:p>
          <a:p>
            <a:pPr marL="171450" indent="-171450">
              <a:buFontTx/>
              <a:buChar char="-"/>
            </a:pPr>
            <a:endParaRPr lang="en-US" dirty="0"/>
          </a:p>
          <a:p>
            <a:pPr marL="0" indent="0">
              <a:buFontTx/>
              <a:buNone/>
            </a:pPr>
            <a:endParaRPr lang="fr-FR"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1" dirty="0"/>
              <a:t>Les compétences alimentaires </a:t>
            </a:r>
            <a:r>
              <a:rPr lang="fr-FR" dirty="0"/>
              <a:t>: « </a:t>
            </a:r>
            <a:r>
              <a:rPr lang="en-US" dirty="0"/>
              <a:t>Food skills include the knowledge and skills to be able to select and prepare food with the available resources, to produce a nutritionally balanced, age appropriate and satisfying meals for those that are consuming it, this includes meal planning, shopping, budgeting, resourcefulness, and label reading. These skills are essential to prepare a meal in the home environment.</a:t>
            </a:r>
            <a:r>
              <a:rPr lang="fr-FR" dirty="0"/>
              <a:t> »</a:t>
            </a:r>
          </a:p>
          <a:p>
            <a:pPr marL="171450" indent="-171450">
              <a:buFontTx/>
              <a:buChar char="-"/>
            </a:pPr>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2</a:t>
            </a:fld>
            <a:endParaRPr lang="fr-FR"/>
          </a:p>
        </p:txBody>
      </p:sp>
    </p:spTree>
    <p:extLst>
      <p:ext uri="{BB962C8B-B14F-4D97-AF65-F5344CB8AC3E}">
        <p14:creationId xmlns:p14="http://schemas.microsoft.com/office/powerpoint/2010/main" val="2230302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Cooking </a:t>
            </a:r>
            <a:r>
              <a:rPr lang="fr-FR" dirty="0" err="1"/>
              <a:t>skills</a:t>
            </a:r>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3</a:t>
            </a:fld>
            <a:endParaRPr lang="fr-FR"/>
          </a:p>
        </p:txBody>
      </p:sp>
    </p:spTree>
    <p:extLst>
      <p:ext uri="{BB962C8B-B14F-4D97-AF65-F5344CB8AC3E}">
        <p14:creationId xmlns:p14="http://schemas.microsoft.com/office/powerpoint/2010/main" val="910638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1 :</a:t>
            </a:r>
          </a:p>
          <a:p>
            <a:endParaRPr lang="fr-FR" dirty="0"/>
          </a:p>
          <a:p>
            <a:r>
              <a:rPr lang="fr-FR" dirty="0"/>
              <a:t>Traduction et adaptation de l’item 1 : </a:t>
            </a:r>
            <a:r>
              <a:rPr lang="en-US" dirty="0"/>
              <a:t>Chop, mix and stir foods, for example chopping vegetables, dicing an </a:t>
            </a:r>
            <a:r>
              <a:rPr lang="en-US" dirty="0" err="1"/>
              <a:t>oignon</a:t>
            </a:r>
            <a:r>
              <a:rPr lang="en-US" dirty="0"/>
              <a:t>, cubing meat, mixing and stirring food together in a pot/bowl</a:t>
            </a:r>
          </a:p>
          <a:p>
            <a:endParaRPr lang="en-US" dirty="0"/>
          </a:p>
          <a:p>
            <a:r>
              <a:rPr lang="en-US" dirty="0"/>
              <a:t>Question 2 : </a:t>
            </a:r>
          </a:p>
          <a:p>
            <a:endParaRPr lang="en-US" dirty="0"/>
          </a:p>
          <a:p>
            <a:r>
              <a:rPr lang="en-US" dirty="0" err="1"/>
              <a:t>Traduction</a:t>
            </a:r>
            <a:r>
              <a:rPr lang="en-US" dirty="0"/>
              <a:t> et adaptation de </a:t>
            </a:r>
            <a:r>
              <a:rPr lang="en-US" dirty="0" err="1"/>
              <a:t>l’item</a:t>
            </a:r>
            <a:r>
              <a:rPr lang="en-US" dirty="0"/>
              <a:t> 10 : Peel and chop vegetables (including potatoes, carrots, onions, broccoli)</a:t>
            </a:r>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4</a:t>
            </a:fld>
            <a:endParaRPr lang="fr-FR"/>
          </a:p>
        </p:txBody>
      </p:sp>
    </p:spTree>
    <p:extLst>
      <p:ext uri="{BB962C8B-B14F-4D97-AF65-F5344CB8AC3E}">
        <p14:creationId xmlns:p14="http://schemas.microsoft.com/office/powerpoint/2010/main" val="143235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3 :</a:t>
            </a:r>
          </a:p>
          <a:p>
            <a:endParaRPr lang="fr-FR" dirty="0"/>
          </a:p>
          <a:p>
            <a:r>
              <a:rPr lang="fr-FR" dirty="0"/>
              <a:t>Traduction et adaptation de l’item 2 : </a:t>
            </a:r>
            <a:r>
              <a:rPr lang="en-US" dirty="0"/>
              <a:t>Blend foods to make them smooth, like soups or sauces’ (using a whisk/blender/food processor etc.)</a:t>
            </a:r>
            <a:endParaRPr lang="fr-FR" dirty="0"/>
          </a:p>
          <a:p>
            <a:endParaRPr lang="en-US" dirty="0"/>
          </a:p>
          <a:p>
            <a:r>
              <a:rPr lang="en-US" dirty="0"/>
              <a:t>Question 4 : </a:t>
            </a:r>
          </a:p>
          <a:p>
            <a:endParaRPr lang="en-US" dirty="0"/>
          </a:p>
          <a:p>
            <a:r>
              <a:rPr lang="en-US" dirty="0" err="1"/>
              <a:t>Traduction</a:t>
            </a:r>
            <a:r>
              <a:rPr lang="en-US" dirty="0"/>
              <a:t> et adaptation de </a:t>
            </a:r>
            <a:r>
              <a:rPr lang="en-US" dirty="0" err="1"/>
              <a:t>l’item</a:t>
            </a:r>
            <a:r>
              <a:rPr lang="en-US" dirty="0"/>
              <a:t> 4 : Boil or simmer food (cooking it in a pan of hot, boiling/bubbling water)</a:t>
            </a:r>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5</a:t>
            </a:fld>
            <a:endParaRPr lang="fr-FR"/>
          </a:p>
        </p:txBody>
      </p:sp>
    </p:spTree>
    <p:extLst>
      <p:ext uri="{BB962C8B-B14F-4D97-AF65-F5344CB8AC3E}">
        <p14:creationId xmlns:p14="http://schemas.microsoft.com/office/powerpoint/2010/main" val="2794398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5 :</a:t>
            </a:r>
          </a:p>
          <a:p>
            <a:endParaRPr lang="fr-FR" dirty="0"/>
          </a:p>
          <a:p>
            <a:r>
              <a:rPr lang="fr-FR" dirty="0"/>
              <a:t>Traduction et adaptation de l’item 7 : </a:t>
            </a:r>
            <a:r>
              <a:rPr lang="en-US" dirty="0"/>
              <a:t> Fry/stir-fry food in a frying pan/wok with oil or fat using the hob/gas rings/hot plates</a:t>
            </a:r>
            <a:endParaRPr lang="fr-FR" dirty="0"/>
          </a:p>
          <a:p>
            <a:endParaRPr lang="en-US" dirty="0"/>
          </a:p>
          <a:p>
            <a:r>
              <a:rPr lang="en-US" dirty="0"/>
              <a:t>Question 6 : </a:t>
            </a:r>
          </a:p>
          <a:p>
            <a:endParaRPr lang="en-US" dirty="0"/>
          </a:p>
          <a:p>
            <a:r>
              <a:rPr lang="en-US" dirty="0" err="1"/>
              <a:t>Traduction</a:t>
            </a:r>
            <a:r>
              <a:rPr lang="en-US" dirty="0"/>
              <a:t> et adaptation de </a:t>
            </a:r>
            <a:r>
              <a:rPr lang="en-US" dirty="0" err="1"/>
              <a:t>l’item</a:t>
            </a:r>
            <a:r>
              <a:rPr lang="en-US" dirty="0"/>
              <a:t> 6 : Roast food in the oven, for example raw meat/chicken, fish, vegetables etc.</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6</a:t>
            </a:fld>
            <a:endParaRPr lang="fr-FR"/>
          </a:p>
        </p:txBody>
      </p:sp>
    </p:spTree>
    <p:extLst>
      <p:ext uri="{BB962C8B-B14F-4D97-AF65-F5344CB8AC3E}">
        <p14:creationId xmlns:p14="http://schemas.microsoft.com/office/powerpoint/2010/main" val="3455806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7 : </a:t>
            </a:r>
          </a:p>
          <a:p>
            <a:endParaRPr lang="fr-FR" dirty="0"/>
          </a:p>
          <a:p>
            <a:r>
              <a:rPr lang="fr-FR" dirty="0"/>
              <a:t>Traduction et adaptation de l’item 8 : </a:t>
            </a:r>
            <a:r>
              <a:rPr lang="en-US" dirty="0"/>
              <a:t>Microwave food (not drinks/liquid) including heating ready-meals</a:t>
            </a:r>
            <a:endParaRPr lang="fr-FR" dirty="0"/>
          </a:p>
          <a:p>
            <a:endParaRPr lang="en-US" dirty="0"/>
          </a:p>
          <a:p>
            <a:r>
              <a:rPr lang="en-US" dirty="0"/>
              <a:t>Question 8 : </a:t>
            </a:r>
          </a:p>
          <a:p>
            <a:endParaRPr lang="en-US" dirty="0"/>
          </a:p>
          <a:p>
            <a:r>
              <a:rPr lang="en-US" dirty="0" err="1"/>
              <a:t>Traduction</a:t>
            </a:r>
            <a:r>
              <a:rPr lang="en-US" dirty="0"/>
              <a:t> et adaptation de </a:t>
            </a:r>
            <a:r>
              <a:rPr lang="en-US" dirty="0" err="1"/>
              <a:t>l’item</a:t>
            </a:r>
            <a:r>
              <a:rPr lang="en-US" dirty="0"/>
              <a:t> 11 : Prepare and cook raw meat/poultry</a:t>
            </a:r>
            <a:endParaRPr lang="fr-FR" dirty="0"/>
          </a:p>
          <a:p>
            <a:r>
              <a:rPr lang="en-US" dirty="0" err="1"/>
              <a:t>Traduction</a:t>
            </a:r>
            <a:r>
              <a:rPr lang="en-US" dirty="0"/>
              <a:t> et adaptation de </a:t>
            </a:r>
            <a:r>
              <a:rPr lang="en-US" dirty="0" err="1"/>
              <a:t>l’item</a:t>
            </a:r>
            <a:r>
              <a:rPr lang="en-US" dirty="0"/>
              <a:t> 12 : Prepare and cook raw fish</a:t>
            </a:r>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7</a:t>
            </a:fld>
            <a:endParaRPr lang="fr-FR"/>
          </a:p>
        </p:txBody>
      </p:sp>
    </p:spTree>
    <p:extLst>
      <p:ext uri="{BB962C8B-B14F-4D97-AF65-F5344CB8AC3E}">
        <p14:creationId xmlns:p14="http://schemas.microsoft.com/office/powerpoint/2010/main" val="538240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9 :</a:t>
            </a:r>
          </a:p>
          <a:p>
            <a:endParaRPr lang="fr-FR" dirty="0"/>
          </a:p>
          <a:p>
            <a:r>
              <a:rPr lang="fr-FR" dirty="0"/>
              <a:t>Traduction et adaptation de l’item 13 : </a:t>
            </a:r>
            <a:r>
              <a:rPr lang="en-US" dirty="0"/>
              <a:t>Make sauces and gravy from scratch (no ready-made jars, pastes or granules)</a:t>
            </a:r>
            <a:endParaRPr lang="fr-FR" dirty="0"/>
          </a:p>
          <a:p>
            <a:endParaRPr lang="en-US" dirty="0"/>
          </a:p>
          <a:p>
            <a:r>
              <a:rPr lang="en-US" dirty="0"/>
              <a:t>Question 10 : </a:t>
            </a:r>
          </a:p>
          <a:p>
            <a:endParaRPr lang="en-US" dirty="0"/>
          </a:p>
          <a:p>
            <a:r>
              <a:rPr lang="en-US" dirty="0" err="1"/>
              <a:t>Traduction</a:t>
            </a:r>
            <a:r>
              <a:rPr lang="en-US" dirty="0"/>
              <a:t> et adaptation de </a:t>
            </a:r>
            <a:r>
              <a:rPr lang="en-US" dirty="0" err="1"/>
              <a:t>l’item</a:t>
            </a:r>
            <a:r>
              <a:rPr lang="en-US" dirty="0"/>
              <a:t> 9 : Bake goods such as cakes, buns, cupcakes, scones, bread etc., using basic/raw ingredients or mixes</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8</a:t>
            </a:fld>
            <a:endParaRPr lang="fr-FR"/>
          </a:p>
        </p:txBody>
      </p:sp>
    </p:spTree>
    <p:extLst>
      <p:ext uri="{BB962C8B-B14F-4D97-AF65-F5344CB8AC3E}">
        <p14:creationId xmlns:p14="http://schemas.microsoft.com/office/powerpoint/2010/main" val="1725532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Say how good </a:t>
            </a:r>
            <a:r>
              <a:rPr lang="fr-FR" dirty="0" err="1"/>
              <a:t>you</a:t>
            </a:r>
            <a:r>
              <a:rPr lang="fr-FR" dirty="0"/>
              <a:t> are at </a:t>
            </a:r>
            <a:r>
              <a:rPr lang="fr-FR" dirty="0" err="1"/>
              <a:t>each</a:t>
            </a:r>
            <a:r>
              <a:rPr lang="fr-FR" dirty="0"/>
              <a:t> </a:t>
            </a:r>
            <a:r>
              <a:rPr lang="fr-FR" dirty="0" err="1"/>
              <a:t>task</a:t>
            </a:r>
            <a:r>
              <a:rPr lang="fr-FR" dirty="0"/>
              <a:t> on a </a:t>
            </a:r>
            <a:r>
              <a:rPr lang="fr-FR" dirty="0" err="1"/>
              <a:t>scale</a:t>
            </a:r>
            <a:r>
              <a:rPr lang="fr-FR" dirty="0"/>
              <a:t> of 1-7, </a:t>
            </a:r>
            <a:r>
              <a:rPr lang="fr-FR" dirty="0" err="1"/>
              <a:t>where</a:t>
            </a:r>
            <a:r>
              <a:rPr lang="fr-FR" dirty="0"/>
              <a:t> 1 </a:t>
            </a:r>
            <a:r>
              <a:rPr lang="fr-FR" dirty="0" err="1"/>
              <a:t>is</a:t>
            </a:r>
            <a:r>
              <a:rPr lang="fr-FR" dirty="0"/>
              <a:t> </a:t>
            </a:r>
            <a:r>
              <a:rPr lang="fr-FR" dirty="0" err="1"/>
              <a:t>very</a:t>
            </a:r>
            <a:r>
              <a:rPr lang="fr-FR" dirty="0"/>
              <a:t> </a:t>
            </a:r>
            <a:r>
              <a:rPr lang="fr-FR" dirty="0" err="1"/>
              <a:t>poor</a:t>
            </a:r>
            <a:r>
              <a:rPr lang="fr-FR" dirty="0"/>
              <a:t> and 7 </a:t>
            </a:r>
            <a:r>
              <a:rPr lang="fr-FR" dirty="0" err="1"/>
              <a:t>very</a:t>
            </a:r>
            <a:r>
              <a:rPr lang="fr-FR" dirty="0"/>
              <a:t> good, </a:t>
            </a:r>
            <a:r>
              <a:rPr lang="fr-FR" dirty="0" err="1"/>
              <a:t>with</a:t>
            </a:r>
            <a:r>
              <a:rPr lang="fr-FR" dirty="0"/>
              <a:t> a </a:t>
            </a:r>
            <a:r>
              <a:rPr lang="fr-FR" dirty="0" err="1"/>
              <a:t>never</a:t>
            </a:r>
            <a:r>
              <a:rPr lang="fr-FR" dirty="0"/>
              <a:t>/</a:t>
            </a:r>
            <a:r>
              <a:rPr lang="fr-FR" dirty="0" err="1"/>
              <a:t>rarely</a:t>
            </a:r>
            <a:r>
              <a:rPr lang="fr-FR" dirty="0"/>
              <a:t> do </a:t>
            </a:r>
            <a:r>
              <a:rPr lang="fr-FR" dirty="0" err="1"/>
              <a:t>it</a:t>
            </a:r>
            <a:r>
              <a:rPr lang="fr-FR" dirty="0"/>
              <a:t> option». </a:t>
            </a:r>
          </a:p>
          <a:p>
            <a:endParaRPr lang="fr-FR" dirty="0"/>
          </a:p>
          <a:p>
            <a:r>
              <a:rPr lang="fr-FR" dirty="0"/>
              <a:t>Question 11 :</a:t>
            </a:r>
          </a:p>
          <a:p>
            <a:endParaRPr lang="fr-FR" dirty="0"/>
          </a:p>
          <a:p>
            <a:r>
              <a:rPr lang="fr-FR" dirty="0"/>
              <a:t>Traduction et adaptation de l’item 14 : </a:t>
            </a:r>
            <a:r>
              <a:rPr lang="en-US" dirty="0"/>
              <a:t>Use herbs and spices to </a:t>
            </a:r>
            <a:r>
              <a:rPr lang="en-US" dirty="0" err="1"/>
              <a:t>flavour</a:t>
            </a:r>
            <a:r>
              <a:rPr lang="en-US" dirty="0"/>
              <a:t> dishes</a:t>
            </a:r>
            <a:endParaRPr lang="fr-FR" dirty="0"/>
          </a:p>
          <a:p>
            <a:endParaRPr lang="en-US" dirty="0"/>
          </a:p>
          <a:p>
            <a:endParaRPr lang="fr-FR" dirty="0"/>
          </a:p>
        </p:txBody>
      </p:sp>
      <p:sp>
        <p:nvSpPr>
          <p:cNvPr id="4" name="Espace réservé du numéro de diapositive 3"/>
          <p:cNvSpPr>
            <a:spLocks noGrp="1"/>
          </p:cNvSpPr>
          <p:nvPr>
            <p:ph type="sldNum" sz="quarter" idx="5"/>
          </p:nvPr>
        </p:nvSpPr>
        <p:spPr/>
        <p:txBody>
          <a:bodyPr/>
          <a:lstStyle/>
          <a:p>
            <a:fld id="{33EA2CE6-1F15-44BC-AB1A-D073841E8829}" type="slidenum">
              <a:rPr lang="fr-FR" smtClean="0"/>
              <a:t>9</a:t>
            </a:fld>
            <a:endParaRPr lang="fr-FR"/>
          </a:p>
        </p:txBody>
      </p:sp>
    </p:spTree>
    <p:extLst>
      <p:ext uri="{BB962C8B-B14F-4D97-AF65-F5344CB8AC3E}">
        <p14:creationId xmlns:p14="http://schemas.microsoft.com/office/powerpoint/2010/main" val="3673709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1E9F30-C73A-598B-A9A5-8C162926B23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4866F18-B16F-707C-4B1B-AB70206FAE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A9E180A-2B5E-A273-081B-5E4C033F2EBB}"/>
              </a:ext>
            </a:extLst>
          </p:cNvPr>
          <p:cNvSpPr>
            <a:spLocks noGrp="1"/>
          </p:cNvSpPr>
          <p:nvPr>
            <p:ph type="dt" sz="half" idx="10"/>
          </p:nvPr>
        </p:nvSpPr>
        <p:spPr/>
        <p:txBody>
          <a:bodyPr/>
          <a:lstStyle/>
          <a:p>
            <a:fld id="{5DDD2C17-7AE0-47DA-B004-D97D19D00500}" type="datetime1">
              <a:rPr lang="fr-FR" smtClean="0"/>
              <a:t>26/08/2025</a:t>
            </a:fld>
            <a:endParaRPr lang="fr-FR"/>
          </a:p>
        </p:txBody>
      </p:sp>
      <p:sp>
        <p:nvSpPr>
          <p:cNvPr id="5" name="Espace réservé du pied de page 4">
            <a:extLst>
              <a:ext uri="{FF2B5EF4-FFF2-40B4-BE49-F238E27FC236}">
                <a16:creationId xmlns:a16="http://schemas.microsoft.com/office/drawing/2014/main" id="{94A0A5B1-1B91-8AC7-CA00-090662D4748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66E0468-AB55-01AB-3149-C7B47C03A1C1}"/>
              </a:ext>
            </a:extLst>
          </p:cNvPr>
          <p:cNvSpPr>
            <a:spLocks noGrp="1"/>
          </p:cNvSpPr>
          <p:nvPr>
            <p:ph type="sldNum" sz="quarter" idx="12"/>
          </p:nvPr>
        </p:nvSpPr>
        <p:spPr/>
        <p:txBody>
          <a:bodyPr/>
          <a:lstStyle/>
          <a:p>
            <a:fld id="{9E7EBF0D-51A4-47B0-A7A6-A671EE34DA3F}" type="slidenum">
              <a:rPr lang="fr-FR" smtClean="0"/>
              <a:t>‹n°›</a:t>
            </a:fld>
            <a:endParaRPr lang="fr-FR"/>
          </a:p>
        </p:txBody>
      </p:sp>
    </p:spTree>
    <p:extLst>
      <p:ext uri="{BB962C8B-B14F-4D97-AF65-F5344CB8AC3E}">
        <p14:creationId xmlns:p14="http://schemas.microsoft.com/office/powerpoint/2010/main" val="3873751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36C2FE-6A69-9594-1F92-5557E5E1710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24AB105-972D-3C98-E38D-0E25FC2F3A5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EE8F3B8-E7EF-4469-881D-2A415CAB85A7}"/>
              </a:ext>
            </a:extLst>
          </p:cNvPr>
          <p:cNvSpPr>
            <a:spLocks noGrp="1"/>
          </p:cNvSpPr>
          <p:nvPr>
            <p:ph type="dt" sz="half" idx="10"/>
          </p:nvPr>
        </p:nvSpPr>
        <p:spPr/>
        <p:txBody>
          <a:bodyPr/>
          <a:lstStyle/>
          <a:p>
            <a:fld id="{04D2727D-B01A-47F8-AEF1-0D61325A2F31}" type="datetime1">
              <a:rPr lang="fr-FR" smtClean="0"/>
              <a:t>26/08/2025</a:t>
            </a:fld>
            <a:endParaRPr lang="fr-FR"/>
          </a:p>
        </p:txBody>
      </p:sp>
      <p:sp>
        <p:nvSpPr>
          <p:cNvPr id="5" name="Espace réservé du pied de page 4">
            <a:extLst>
              <a:ext uri="{FF2B5EF4-FFF2-40B4-BE49-F238E27FC236}">
                <a16:creationId xmlns:a16="http://schemas.microsoft.com/office/drawing/2014/main" id="{C76B1BA8-7700-47FB-F4EB-EA3A0DF85E6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2CEF511-E2AC-932D-9739-7A6112A8EF79}"/>
              </a:ext>
            </a:extLst>
          </p:cNvPr>
          <p:cNvSpPr>
            <a:spLocks noGrp="1"/>
          </p:cNvSpPr>
          <p:nvPr>
            <p:ph type="sldNum" sz="quarter" idx="12"/>
          </p:nvPr>
        </p:nvSpPr>
        <p:spPr/>
        <p:txBody>
          <a:bodyPr/>
          <a:lstStyle/>
          <a:p>
            <a:fld id="{9E7EBF0D-51A4-47B0-A7A6-A671EE34DA3F}" type="slidenum">
              <a:rPr lang="fr-FR" smtClean="0"/>
              <a:t>‹n°›</a:t>
            </a:fld>
            <a:endParaRPr lang="fr-FR"/>
          </a:p>
        </p:txBody>
      </p:sp>
    </p:spTree>
    <p:extLst>
      <p:ext uri="{BB962C8B-B14F-4D97-AF65-F5344CB8AC3E}">
        <p14:creationId xmlns:p14="http://schemas.microsoft.com/office/powerpoint/2010/main" val="3317553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6FECD6-B68A-0605-BB22-F1A07597B46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4A00FF5-148E-B96F-39D8-7E89C79A42D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EE07A53-E180-44DF-A430-9B414A8648A9}"/>
              </a:ext>
            </a:extLst>
          </p:cNvPr>
          <p:cNvSpPr>
            <a:spLocks noGrp="1"/>
          </p:cNvSpPr>
          <p:nvPr>
            <p:ph type="dt" sz="half" idx="10"/>
          </p:nvPr>
        </p:nvSpPr>
        <p:spPr/>
        <p:txBody>
          <a:bodyPr/>
          <a:lstStyle/>
          <a:p>
            <a:fld id="{DF24C225-81A0-4D06-BDCD-6BFE876081B0}" type="datetime1">
              <a:rPr lang="fr-FR" smtClean="0"/>
              <a:t>26/08/2025</a:t>
            </a:fld>
            <a:endParaRPr lang="fr-FR"/>
          </a:p>
        </p:txBody>
      </p:sp>
      <p:sp>
        <p:nvSpPr>
          <p:cNvPr id="5" name="Espace réservé du pied de page 4">
            <a:extLst>
              <a:ext uri="{FF2B5EF4-FFF2-40B4-BE49-F238E27FC236}">
                <a16:creationId xmlns:a16="http://schemas.microsoft.com/office/drawing/2014/main" id="{3CD2EB7E-C98E-710F-583B-B1402CD1F5A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613B2C8-576E-7366-7E17-253959D0407A}"/>
              </a:ext>
            </a:extLst>
          </p:cNvPr>
          <p:cNvSpPr>
            <a:spLocks noGrp="1"/>
          </p:cNvSpPr>
          <p:nvPr>
            <p:ph type="sldNum" sz="quarter" idx="12"/>
          </p:nvPr>
        </p:nvSpPr>
        <p:spPr/>
        <p:txBody>
          <a:bodyPr/>
          <a:lstStyle/>
          <a:p>
            <a:fld id="{9E7EBF0D-51A4-47B0-A7A6-A671EE34DA3F}" type="slidenum">
              <a:rPr lang="fr-FR" smtClean="0"/>
              <a:t>‹n°›</a:t>
            </a:fld>
            <a:endParaRPr lang="fr-FR"/>
          </a:p>
        </p:txBody>
      </p:sp>
    </p:spTree>
    <p:extLst>
      <p:ext uri="{BB962C8B-B14F-4D97-AF65-F5344CB8AC3E}">
        <p14:creationId xmlns:p14="http://schemas.microsoft.com/office/powerpoint/2010/main" val="1981686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792AB9-E9E5-0049-984F-6A378DCD8B6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DB51134-A1EB-40E2-A945-0214AD2F535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7AD1AE2-733F-F18A-B369-139713820AF1}"/>
              </a:ext>
            </a:extLst>
          </p:cNvPr>
          <p:cNvSpPr>
            <a:spLocks noGrp="1"/>
          </p:cNvSpPr>
          <p:nvPr>
            <p:ph type="dt" sz="half" idx="10"/>
          </p:nvPr>
        </p:nvSpPr>
        <p:spPr/>
        <p:txBody>
          <a:bodyPr/>
          <a:lstStyle/>
          <a:p>
            <a:fld id="{1A162C29-6071-4796-94F9-8D70EE6D2DA3}" type="datetime1">
              <a:rPr lang="fr-FR" smtClean="0"/>
              <a:t>26/08/2025</a:t>
            </a:fld>
            <a:endParaRPr lang="fr-FR"/>
          </a:p>
        </p:txBody>
      </p:sp>
      <p:sp>
        <p:nvSpPr>
          <p:cNvPr id="5" name="Espace réservé du pied de page 4">
            <a:extLst>
              <a:ext uri="{FF2B5EF4-FFF2-40B4-BE49-F238E27FC236}">
                <a16:creationId xmlns:a16="http://schemas.microsoft.com/office/drawing/2014/main" id="{3B22A6B7-EDB4-92A8-2883-1B8F7A09128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09A37A1-1F22-7970-EDEF-9329CA714683}"/>
              </a:ext>
            </a:extLst>
          </p:cNvPr>
          <p:cNvSpPr>
            <a:spLocks noGrp="1"/>
          </p:cNvSpPr>
          <p:nvPr>
            <p:ph type="sldNum" sz="quarter" idx="12"/>
          </p:nvPr>
        </p:nvSpPr>
        <p:spPr/>
        <p:txBody>
          <a:bodyPr/>
          <a:lstStyle/>
          <a:p>
            <a:fld id="{9E7EBF0D-51A4-47B0-A7A6-A671EE34DA3F}" type="slidenum">
              <a:rPr lang="fr-FR" smtClean="0"/>
              <a:t>‹n°›</a:t>
            </a:fld>
            <a:endParaRPr lang="fr-FR"/>
          </a:p>
        </p:txBody>
      </p:sp>
    </p:spTree>
    <p:extLst>
      <p:ext uri="{BB962C8B-B14F-4D97-AF65-F5344CB8AC3E}">
        <p14:creationId xmlns:p14="http://schemas.microsoft.com/office/powerpoint/2010/main" val="938265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0A48AB-FC3A-1A95-EBA9-918F44072C4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307C675-8D4D-EC75-E50F-2E3A0CBD4F4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E6E96D2-8CAE-C4C6-2EE7-10B4B7863DB6}"/>
              </a:ext>
            </a:extLst>
          </p:cNvPr>
          <p:cNvSpPr>
            <a:spLocks noGrp="1"/>
          </p:cNvSpPr>
          <p:nvPr>
            <p:ph type="dt" sz="half" idx="10"/>
          </p:nvPr>
        </p:nvSpPr>
        <p:spPr/>
        <p:txBody>
          <a:bodyPr/>
          <a:lstStyle/>
          <a:p>
            <a:fld id="{DC8FD3CD-AC31-41FB-B4EA-79FC89159BC9}" type="datetime1">
              <a:rPr lang="fr-FR" smtClean="0"/>
              <a:t>26/08/2025</a:t>
            </a:fld>
            <a:endParaRPr lang="fr-FR"/>
          </a:p>
        </p:txBody>
      </p:sp>
      <p:sp>
        <p:nvSpPr>
          <p:cNvPr id="5" name="Espace réservé du pied de page 4">
            <a:extLst>
              <a:ext uri="{FF2B5EF4-FFF2-40B4-BE49-F238E27FC236}">
                <a16:creationId xmlns:a16="http://schemas.microsoft.com/office/drawing/2014/main" id="{23AAA908-9985-010D-3662-DFC96D91880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28CFE15-E9F9-A99F-F685-7B023F70CD13}"/>
              </a:ext>
            </a:extLst>
          </p:cNvPr>
          <p:cNvSpPr>
            <a:spLocks noGrp="1"/>
          </p:cNvSpPr>
          <p:nvPr>
            <p:ph type="sldNum" sz="quarter" idx="12"/>
          </p:nvPr>
        </p:nvSpPr>
        <p:spPr/>
        <p:txBody>
          <a:bodyPr/>
          <a:lstStyle/>
          <a:p>
            <a:fld id="{9E7EBF0D-51A4-47B0-A7A6-A671EE34DA3F}" type="slidenum">
              <a:rPr lang="fr-FR" smtClean="0"/>
              <a:t>‹n°›</a:t>
            </a:fld>
            <a:endParaRPr lang="fr-FR"/>
          </a:p>
        </p:txBody>
      </p:sp>
    </p:spTree>
    <p:extLst>
      <p:ext uri="{BB962C8B-B14F-4D97-AF65-F5344CB8AC3E}">
        <p14:creationId xmlns:p14="http://schemas.microsoft.com/office/powerpoint/2010/main" val="1199889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1F699A-849D-03AA-2DE7-FF4646D7ADD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52C0E05-5FD6-40EC-5147-704AA5359E7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4C7CD19-1342-B2B9-0599-9869C54B298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AA4658B-1850-889F-3CA7-CE2B0D6FC24F}"/>
              </a:ext>
            </a:extLst>
          </p:cNvPr>
          <p:cNvSpPr>
            <a:spLocks noGrp="1"/>
          </p:cNvSpPr>
          <p:nvPr>
            <p:ph type="dt" sz="half" idx="10"/>
          </p:nvPr>
        </p:nvSpPr>
        <p:spPr/>
        <p:txBody>
          <a:bodyPr/>
          <a:lstStyle/>
          <a:p>
            <a:fld id="{EE8F5991-4CAB-4517-8F35-83EAEC4D80C4}" type="datetime1">
              <a:rPr lang="fr-FR" smtClean="0"/>
              <a:t>26/08/2025</a:t>
            </a:fld>
            <a:endParaRPr lang="fr-FR"/>
          </a:p>
        </p:txBody>
      </p:sp>
      <p:sp>
        <p:nvSpPr>
          <p:cNvPr id="6" name="Espace réservé du pied de page 5">
            <a:extLst>
              <a:ext uri="{FF2B5EF4-FFF2-40B4-BE49-F238E27FC236}">
                <a16:creationId xmlns:a16="http://schemas.microsoft.com/office/drawing/2014/main" id="{E479C677-172D-9156-53E0-6BFACC990E0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32C783C-8B94-CD1E-38EA-00001217DF39}"/>
              </a:ext>
            </a:extLst>
          </p:cNvPr>
          <p:cNvSpPr>
            <a:spLocks noGrp="1"/>
          </p:cNvSpPr>
          <p:nvPr>
            <p:ph type="sldNum" sz="quarter" idx="12"/>
          </p:nvPr>
        </p:nvSpPr>
        <p:spPr/>
        <p:txBody>
          <a:bodyPr/>
          <a:lstStyle/>
          <a:p>
            <a:fld id="{9E7EBF0D-51A4-47B0-A7A6-A671EE34DA3F}" type="slidenum">
              <a:rPr lang="fr-FR" smtClean="0"/>
              <a:t>‹n°›</a:t>
            </a:fld>
            <a:endParaRPr lang="fr-FR"/>
          </a:p>
        </p:txBody>
      </p:sp>
    </p:spTree>
    <p:extLst>
      <p:ext uri="{BB962C8B-B14F-4D97-AF65-F5344CB8AC3E}">
        <p14:creationId xmlns:p14="http://schemas.microsoft.com/office/powerpoint/2010/main" val="1142896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B9137E-C962-29C8-1840-2581EF99D19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DFBA166-9148-18A8-09B4-62DF12DE5D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4F67FCD-541D-E764-E066-88B8A1EDB24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E6B80F7-9EA1-C095-179C-88DCDF870F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F8B47B8-75A5-4242-4A71-154FD86EE36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E338ACD-019E-B9C4-FC36-CF25C89DD3C0}"/>
              </a:ext>
            </a:extLst>
          </p:cNvPr>
          <p:cNvSpPr>
            <a:spLocks noGrp="1"/>
          </p:cNvSpPr>
          <p:nvPr>
            <p:ph type="dt" sz="half" idx="10"/>
          </p:nvPr>
        </p:nvSpPr>
        <p:spPr/>
        <p:txBody>
          <a:bodyPr/>
          <a:lstStyle/>
          <a:p>
            <a:fld id="{97F324B0-740A-462C-99D8-C1EC1E8C6B27}" type="datetime1">
              <a:rPr lang="fr-FR" smtClean="0"/>
              <a:t>26/08/2025</a:t>
            </a:fld>
            <a:endParaRPr lang="fr-FR"/>
          </a:p>
        </p:txBody>
      </p:sp>
      <p:sp>
        <p:nvSpPr>
          <p:cNvPr id="8" name="Espace réservé du pied de page 7">
            <a:extLst>
              <a:ext uri="{FF2B5EF4-FFF2-40B4-BE49-F238E27FC236}">
                <a16:creationId xmlns:a16="http://schemas.microsoft.com/office/drawing/2014/main" id="{1180F67B-1BDD-952C-A128-05F117C874C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E3678C6-C1D8-1B0A-5292-D119BE88599E}"/>
              </a:ext>
            </a:extLst>
          </p:cNvPr>
          <p:cNvSpPr>
            <a:spLocks noGrp="1"/>
          </p:cNvSpPr>
          <p:nvPr>
            <p:ph type="sldNum" sz="quarter" idx="12"/>
          </p:nvPr>
        </p:nvSpPr>
        <p:spPr/>
        <p:txBody>
          <a:bodyPr/>
          <a:lstStyle/>
          <a:p>
            <a:fld id="{9E7EBF0D-51A4-47B0-A7A6-A671EE34DA3F}" type="slidenum">
              <a:rPr lang="fr-FR" smtClean="0"/>
              <a:t>‹n°›</a:t>
            </a:fld>
            <a:endParaRPr lang="fr-FR"/>
          </a:p>
        </p:txBody>
      </p:sp>
    </p:spTree>
    <p:extLst>
      <p:ext uri="{BB962C8B-B14F-4D97-AF65-F5344CB8AC3E}">
        <p14:creationId xmlns:p14="http://schemas.microsoft.com/office/powerpoint/2010/main" val="2508821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3C3914-033B-F0C8-CA34-847AD852AE2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195C958-82F5-91E1-024F-08202B0D9875}"/>
              </a:ext>
            </a:extLst>
          </p:cNvPr>
          <p:cNvSpPr>
            <a:spLocks noGrp="1"/>
          </p:cNvSpPr>
          <p:nvPr>
            <p:ph type="dt" sz="half" idx="10"/>
          </p:nvPr>
        </p:nvSpPr>
        <p:spPr/>
        <p:txBody>
          <a:bodyPr/>
          <a:lstStyle/>
          <a:p>
            <a:fld id="{9AD4DF8E-C753-4050-8319-B12CE2EE6CD9}" type="datetime1">
              <a:rPr lang="fr-FR" smtClean="0"/>
              <a:t>26/08/2025</a:t>
            </a:fld>
            <a:endParaRPr lang="fr-FR"/>
          </a:p>
        </p:txBody>
      </p:sp>
      <p:sp>
        <p:nvSpPr>
          <p:cNvPr id="4" name="Espace réservé du pied de page 3">
            <a:extLst>
              <a:ext uri="{FF2B5EF4-FFF2-40B4-BE49-F238E27FC236}">
                <a16:creationId xmlns:a16="http://schemas.microsoft.com/office/drawing/2014/main" id="{4F058847-753E-B263-C02D-0E775A3C8D2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F18CAE5-6CC3-CB7B-375D-DA3A18B3122E}"/>
              </a:ext>
            </a:extLst>
          </p:cNvPr>
          <p:cNvSpPr>
            <a:spLocks noGrp="1"/>
          </p:cNvSpPr>
          <p:nvPr>
            <p:ph type="sldNum" sz="quarter" idx="12"/>
          </p:nvPr>
        </p:nvSpPr>
        <p:spPr/>
        <p:txBody>
          <a:bodyPr/>
          <a:lstStyle/>
          <a:p>
            <a:fld id="{9E7EBF0D-51A4-47B0-A7A6-A671EE34DA3F}" type="slidenum">
              <a:rPr lang="fr-FR" smtClean="0"/>
              <a:t>‹n°›</a:t>
            </a:fld>
            <a:endParaRPr lang="fr-FR"/>
          </a:p>
        </p:txBody>
      </p:sp>
    </p:spTree>
    <p:extLst>
      <p:ext uri="{BB962C8B-B14F-4D97-AF65-F5344CB8AC3E}">
        <p14:creationId xmlns:p14="http://schemas.microsoft.com/office/powerpoint/2010/main" val="200513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41B8E8A-F2AE-DDB7-F225-5D156BD1EAE7}"/>
              </a:ext>
            </a:extLst>
          </p:cNvPr>
          <p:cNvSpPr>
            <a:spLocks noGrp="1"/>
          </p:cNvSpPr>
          <p:nvPr>
            <p:ph type="dt" sz="half" idx="10"/>
          </p:nvPr>
        </p:nvSpPr>
        <p:spPr/>
        <p:txBody>
          <a:bodyPr/>
          <a:lstStyle/>
          <a:p>
            <a:fld id="{E5EB4638-DF64-416F-A97C-46744DDC8F8D}" type="datetime1">
              <a:rPr lang="fr-FR" smtClean="0"/>
              <a:t>26/08/2025</a:t>
            </a:fld>
            <a:endParaRPr lang="fr-FR"/>
          </a:p>
        </p:txBody>
      </p:sp>
      <p:sp>
        <p:nvSpPr>
          <p:cNvPr id="3" name="Espace réservé du pied de page 2">
            <a:extLst>
              <a:ext uri="{FF2B5EF4-FFF2-40B4-BE49-F238E27FC236}">
                <a16:creationId xmlns:a16="http://schemas.microsoft.com/office/drawing/2014/main" id="{5F23E33E-6118-5D48-4032-6962F595C65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D658F87-18CF-DAF1-8DC7-A3E24E05FFC3}"/>
              </a:ext>
            </a:extLst>
          </p:cNvPr>
          <p:cNvSpPr>
            <a:spLocks noGrp="1"/>
          </p:cNvSpPr>
          <p:nvPr>
            <p:ph type="sldNum" sz="quarter" idx="12"/>
          </p:nvPr>
        </p:nvSpPr>
        <p:spPr/>
        <p:txBody>
          <a:bodyPr/>
          <a:lstStyle/>
          <a:p>
            <a:fld id="{9E7EBF0D-51A4-47B0-A7A6-A671EE34DA3F}" type="slidenum">
              <a:rPr lang="fr-FR" smtClean="0"/>
              <a:t>‹n°›</a:t>
            </a:fld>
            <a:endParaRPr lang="fr-FR"/>
          </a:p>
        </p:txBody>
      </p:sp>
    </p:spTree>
    <p:extLst>
      <p:ext uri="{BB962C8B-B14F-4D97-AF65-F5344CB8AC3E}">
        <p14:creationId xmlns:p14="http://schemas.microsoft.com/office/powerpoint/2010/main" val="1449604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269A3F-E2BE-7D71-1F56-CD46BDBE509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698BD0D-204B-0DA0-F23C-9700F946F8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2ACE06E-4456-B97E-7046-4D27153A22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88823AC-D29D-9B1E-F1FF-4DF97902DBD9}"/>
              </a:ext>
            </a:extLst>
          </p:cNvPr>
          <p:cNvSpPr>
            <a:spLocks noGrp="1"/>
          </p:cNvSpPr>
          <p:nvPr>
            <p:ph type="dt" sz="half" idx="10"/>
          </p:nvPr>
        </p:nvSpPr>
        <p:spPr/>
        <p:txBody>
          <a:bodyPr/>
          <a:lstStyle/>
          <a:p>
            <a:fld id="{DA008CAF-B346-4A97-A037-D9785D8083A6}" type="datetime1">
              <a:rPr lang="fr-FR" smtClean="0"/>
              <a:t>26/08/2025</a:t>
            </a:fld>
            <a:endParaRPr lang="fr-FR"/>
          </a:p>
        </p:txBody>
      </p:sp>
      <p:sp>
        <p:nvSpPr>
          <p:cNvPr id="6" name="Espace réservé du pied de page 5">
            <a:extLst>
              <a:ext uri="{FF2B5EF4-FFF2-40B4-BE49-F238E27FC236}">
                <a16:creationId xmlns:a16="http://schemas.microsoft.com/office/drawing/2014/main" id="{C9488C0B-14E9-F4CF-1B90-8E7FDD12D37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B5B27C4-7EE0-5E00-A391-DA3FDA89B4AA}"/>
              </a:ext>
            </a:extLst>
          </p:cNvPr>
          <p:cNvSpPr>
            <a:spLocks noGrp="1"/>
          </p:cNvSpPr>
          <p:nvPr>
            <p:ph type="sldNum" sz="quarter" idx="12"/>
          </p:nvPr>
        </p:nvSpPr>
        <p:spPr/>
        <p:txBody>
          <a:bodyPr/>
          <a:lstStyle/>
          <a:p>
            <a:fld id="{9E7EBF0D-51A4-47B0-A7A6-A671EE34DA3F}" type="slidenum">
              <a:rPr lang="fr-FR" smtClean="0"/>
              <a:t>‹n°›</a:t>
            </a:fld>
            <a:endParaRPr lang="fr-FR"/>
          </a:p>
        </p:txBody>
      </p:sp>
    </p:spTree>
    <p:extLst>
      <p:ext uri="{BB962C8B-B14F-4D97-AF65-F5344CB8AC3E}">
        <p14:creationId xmlns:p14="http://schemas.microsoft.com/office/powerpoint/2010/main" val="2982097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6EDD28-0018-CEE6-2718-FF471E5F44E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A55BCF6-FE84-CE21-97C9-601A0D912F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484B89E-99BD-4619-87FC-B55E3039A3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4BE5E99-46A5-4D9F-B4EE-91F365768C0B}"/>
              </a:ext>
            </a:extLst>
          </p:cNvPr>
          <p:cNvSpPr>
            <a:spLocks noGrp="1"/>
          </p:cNvSpPr>
          <p:nvPr>
            <p:ph type="dt" sz="half" idx="10"/>
          </p:nvPr>
        </p:nvSpPr>
        <p:spPr/>
        <p:txBody>
          <a:bodyPr/>
          <a:lstStyle/>
          <a:p>
            <a:fld id="{EA675315-98D8-4C78-BF3D-9BF6F4417E02}" type="datetime1">
              <a:rPr lang="fr-FR" smtClean="0"/>
              <a:t>26/08/2025</a:t>
            </a:fld>
            <a:endParaRPr lang="fr-FR"/>
          </a:p>
        </p:txBody>
      </p:sp>
      <p:sp>
        <p:nvSpPr>
          <p:cNvPr id="6" name="Espace réservé du pied de page 5">
            <a:extLst>
              <a:ext uri="{FF2B5EF4-FFF2-40B4-BE49-F238E27FC236}">
                <a16:creationId xmlns:a16="http://schemas.microsoft.com/office/drawing/2014/main" id="{3CEC593B-3B66-C30F-EE19-BC4FF89BD08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5D358D-980C-1E87-4367-A52627FBBD2C}"/>
              </a:ext>
            </a:extLst>
          </p:cNvPr>
          <p:cNvSpPr>
            <a:spLocks noGrp="1"/>
          </p:cNvSpPr>
          <p:nvPr>
            <p:ph type="sldNum" sz="quarter" idx="12"/>
          </p:nvPr>
        </p:nvSpPr>
        <p:spPr/>
        <p:txBody>
          <a:bodyPr/>
          <a:lstStyle/>
          <a:p>
            <a:fld id="{9E7EBF0D-51A4-47B0-A7A6-A671EE34DA3F}" type="slidenum">
              <a:rPr lang="fr-FR" smtClean="0"/>
              <a:t>‹n°›</a:t>
            </a:fld>
            <a:endParaRPr lang="fr-FR"/>
          </a:p>
        </p:txBody>
      </p:sp>
    </p:spTree>
    <p:extLst>
      <p:ext uri="{BB962C8B-B14F-4D97-AF65-F5344CB8AC3E}">
        <p14:creationId xmlns:p14="http://schemas.microsoft.com/office/powerpoint/2010/main" val="2624791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E21160B-4397-851D-C850-13C750401B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9EC00F4-56B7-6254-3256-4BDFEA18AD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0DD8A7C-1641-43F8-19E8-2CBEFDCD33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F14C640-A24E-49F4-8807-C413C85ECD1A}" type="datetime1">
              <a:rPr lang="fr-FR" smtClean="0"/>
              <a:t>26/08/2025</a:t>
            </a:fld>
            <a:endParaRPr lang="fr-FR"/>
          </a:p>
        </p:txBody>
      </p:sp>
      <p:sp>
        <p:nvSpPr>
          <p:cNvPr id="5" name="Espace réservé du pied de page 4">
            <a:extLst>
              <a:ext uri="{FF2B5EF4-FFF2-40B4-BE49-F238E27FC236}">
                <a16:creationId xmlns:a16="http://schemas.microsoft.com/office/drawing/2014/main" id="{B6F32FD0-2706-3417-D506-CA5FC056E7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DD2189A-CFCB-EFD4-80AC-35BC2D20B6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E7EBF0D-51A4-47B0-A7A6-A671EE34DA3F}" type="slidenum">
              <a:rPr lang="fr-FR" smtClean="0"/>
              <a:t>‹n°›</a:t>
            </a:fld>
            <a:endParaRPr lang="fr-FR"/>
          </a:p>
        </p:txBody>
      </p:sp>
    </p:spTree>
    <p:extLst>
      <p:ext uri="{BB962C8B-B14F-4D97-AF65-F5344CB8AC3E}">
        <p14:creationId xmlns:p14="http://schemas.microsoft.com/office/powerpoint/2010/main" val="3519906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jpe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9.PNG"/><Relationship Id="rId7"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jpeg"/><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34450-36ED-1E1E-28ED-255CF40EEE9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390EE27-3651-152F-3995-1ECDEF1CC7C8}"/>
              </a:ext>
            </a:extLst>
          </p:cNvPr>
          <p:cNvSpPr>
            <a:spLocks noGrp="1"/>
          </p:cNvSpPr>
          <p:nvPr>
            <p:ph type="ctrTitle"/>
          </p:nvPr>
        </p:nvSpPr>
        <p:spPr>
          <a:xfrm>
            <a:off x="63324" y="43920"/>
            <a:ext cx="7455075" cy="570288"/>
          </a:xfrm>
        </p:spPr>
        <p:txBody>
          <a:bodyPr>
            <a:normAutofit/>
          </a:bodyPr>
          <a:lstStyle/>
          <a:p>
            <a:r>
              <a:rPr lang="fr-FR" sz="2800" b="1" dirty="0"/>
              <a:t>Renseignements - participant</a:t>
            </a:r>
          </a:p>
        </p:txBody>
      </p:sp>
      <p:sp>
        <p:nvSpPr>
          <p:cNvPr id="3" name="Sous-titre 2">
            <a:extLst>
              <a:ext uri="{FF2B5EF4-FFF2-40B4-BE49-F238E27FC236}">
                <a16:creationId xmlns:a16="http://schemas.microsoft.com/office/drawing/2014/main" id="{677970F0-CBAE-938B-7345-6778B6C3349D}"/>
              </a:ext>
            </a:extLst>
          </p:cNvPr>
          <p:cNvSpPr>
            <a:spLocks noGrp="1"/>
          </p:cNvSpPr>
          <p:nvPr>
            <p:ph type="subTitle" idx="1"/>
          </p:nvPr>
        </p:nvSpPr>
        <p:spPr>
          <a:xfrm>
            <a:off x="1029223" y="1131490"/>
            <a:ext cx="4145812" cy="525462"/>
          </a:xfrm>
        </p:spPr>
        <p:txBody>
          <a:bodyPr>
            <a:normAutofit/>
          </a:bodyPr>
          <a:lstStyle/>
          <a:p>
            <a:r>
              <a:rPr lang="fr-FR" sz="1800" dirty="0"/>
              <a:t>Nom : ……………………………………</a:t>
            </a:r>
          </a:p>
          <a:p>
            <a:endParaRPr lang="fr-FR" sz="1800" dirty="0"/>
          </a:p>
        </p:txBody>
      </p:sp>
      <p:sp>
        <p:nvSpPr>
          <p:cNvPr id="8" name="Espace réservé du numéro de diapositive 7">
            <a:extLst>
              <a:ext uri="{FF2B5EF4-FFF2-40B4-BE49-F238E27FC236}">
                <a16:creationId xmlns:a16="http://schemas.microsoft.com/office/drawing/2014/main" id="{CCDF0D38-8CED-EF37-2AED-F5B833E86927}"/>
              </a:ext>
            </a:extLst>
          </p:cNvPr>
          <p:cNvSpPr>
            <a:spLocks noGrp="1"/>
          </p:cNvSpPr>
          <p:nvPr>
            <p:ph type="sldNum" sz="quarter" idx="12"/>
          </p:nvPr>
        </p:nvSpPr>
        <p:spPr>
          <a:xfrm>
            <a:off x="11474685" y="6477106"/>
            <a:ext cx="556227" cy="257523"/>
          </a:xfrm>
        </p:spPr>
        <p:txBody>
          <a:bodyPr/>
          <a:lstStyle/>
          <a:p>
            <a:r>
              <a:rPr lang="fr-FR" dirty="0"/>
              <a:t>p</a:t>
            </a:r>
            <a:fld id="{9E7EBF0D-51A4-47B0-A7A6-A671EE34DA3F}" type="slidenum">
              <a:rPr lang="fr-FR" smtClean="0"/>
              <a:t>1</a:t>
            </a:fld>
            <a:endParaRPr lang="fr-FR" dirty="0"/>
          </a:p>
        </p:txBody>
      </p:sp>
      <p:sp>
        <p:nvSpPr>
          <p:cNvPr id="9" name="Sous-titre 2">
            <a:extLst>
              <a:ext uri="{FF2B5EF4-FFF2-40B4-BE49-F238E27FC236}">
                <a16:creationId xmlns:a16="http://schemas.microsoft.com/office/drawing/2014/main" id="{3DC27DC0-24D9-4AAB-7111-95754DE1D63A}"/>
              </a:ext>
            </a:extLst>
          </p:cNvPr>
          <p:cNvSpPr txBox="1">
            <a:spLocks/>
          </p:cNvSpPr>
          <p:nvPr/>
        </p:nvSpPr>
        <p:spPr>
          <a:xfrm>
            <a:off x="4742598" y="1131490"/>
            <a:ext cx="4847560" cy="5254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Prénom : …………………………….</a:t>
            </a:r>
          </a:p>
        </p:txBody>
      </p:sp>
      <p:pic>
        <p:nvPicPr>
          <p:cNvPr id="12" name="Graphique 11" descr="Homme chef de cuisine avec un remplissage uni">
            <a:extLst>
              <a:ext uri="{FF2B5EF4-FFF2-40B4-BE49-F238E27FC236}">
                <a16:creationId xmlns:a16="http://schemas.microsoft.com/office/drawing/2014/main" id="{278432C0-4098-93CC-41EF-0C419FF0295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4393" y="4870632"/>
            <a:ext cx="914400" cy="914400"/>
          </a:xfrm>
          <a:prstGeom prst="rect">
            <a:avLst/>
          </a:prstGeom>
        </p:spPr>
      </p:pic>
      <p:pic>
        <p:nvPicPr>
          <p:cNvPr id="21" name="Graphique 20" descr="Utilisateur contour">
            <a:extLst>
              <a:ext uri="{FF2B5EF4-FFF2-40B4-BE49-F238E27FC236}">
                <a16:creationId xmlns:a16="http://schemas.microsoft.com/office/drawing/2014/main" id="{EB02F004-7C9C-D6DB-E3ED-C38DBF07F00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82424" y="1093642"/>
            <a:ext cx="914400" cy="914400"/>
          </a:xfrm>
          <a:prstGeom prst="rect">
            <a:avLst/>
          </a:prstGeom>
        </p:spPr>
      </p:pic>
      <p:sp>
        <p:nvSpPr>
          <p:cNvPr id="22" name="Sous-titre 2">
            <a:extLst>
              <a:ext uri="{FF2B5EF4-FFF2-40B4-BE49-F238E27FC236}">
                <a16:creationId xmlns:a16="http://schemas.microsoft.com/office/drawing/2014/main" id="{6AC4366E-8557-636E-65FB-4B6B8772E065}"/>
              </a:ext>
            </a:extLst>
          </p:cNvPr>
          <p:cNvSpPr txBox="1">
            <a:spLocks/>
          </p:cNvSpPr>
          <p:nvPr/>
        </p:nvSpPr>
        <p:spPr>
          <a:xfrm>
            <a:off x="8879549" y="1131490"/>
            <a:ext cx="2455235" cy="5254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Age : …………..</a:t>
            </a:r>
          </a:p>
          <a:p>
            <a:endParaRPr lang="fr-FR" sz="1800" dirty="0"/>
          </a:p>
        </p:txBody>
      </p:sp>
      <p:sp>
        <p:nvSpPr>
          <p:cNvPr id="23" name="Sous-titre 2">
            <a:extLst>
              <a:ext uri="{FF2B5EF4-FFF2-40B4-BE49-F238E27FC236}">
                <a16:creationId xmlns:a16="http://schemas.microsoft.com/office/drawing/2014/main" id="{A52DB156-70CD-C9DD-F0D2-1E8B27C41701}"/>
              </a:ext>
            </a:extLst>
          </p:cNvPr>
          <p:cNvSpPr txBox="1">
            <a:spLocks/>
          </p:cNvSpPr>
          <p:nvPr/>
        </p:nvSpPr>
        <p:spPr>
          <a:xfrm>
            <a:off x="1524000" y="1812624"/>
            <a:ext cx="1322867" cy="5254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Genre :</a:t>
            </a:r>
          </a:p>
          <a:p>
            <a:endParaRPr lang="fr-FR" sz="1800" dirty="0"/>
          </a:p>
        </p:txBody>
      </p:sp>
      <p:sp>
        <p:nvSpPr>
          <p:cNvPr id="24" name="Straight Connector 6">
            <a:extLst>
              <a:ext uri="{FF2B5EF4-FFF2-40B4-BE49-F238E27FC236}">
                <a16:creationId xmlns:a16="http://schemas.microsoft.com/office/drawing/2014/main" id="{925FE0BB-CAC7-7A6D-B1A7-6E939FEC2761}"/>
              </a:ext>
            </a:extLst>
          </p:cNvPr>
          <p:cNvSpPr/>
          <p:nvPr/>
        </p:nvSpPr>
        <p:spPr>
          <a:xfrm rot="-2049511">
            <a:off x="1051637" y="-2654775"/>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25" name="Straight Connector 6">
            <a:extLst>
              <a:ext uri="{FF2B5EF4-FFF2-40B4-BE49-F238E27FC236}">
                <a16:creationId xmlns:a16="http://schemas.microsoft.com/office/drawing/2014/main" id="{500AC270-3797-6E46-CC6A-F962B3A089F0}"/>
              </a:ext>
            </a:extLst>
          </p:cNvPr>
          <p:cNvSpPr/>
          <p:nvPr/>
        </p:nvSpPr>
        <p:spPr>
          <a:xfrm rot="-2049511">
            <a:off x="1051633" y="-1013818"/>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30" name="Forme libre : forme 29">
            <a:extLst>
              <a:ext uri="{FF2B5EF4-FFF2-40B4-BE49-F238E27FC236}">
                <a16:creationId xmlns:a16="http://schemas.microsoft.com/office/drawing/2014/main" id="{B10D7005-80BC-B167-330D-AF82E8E6B39C}"/>
              </a:ext>
            </a:extLst>
          </p:cNvPr>
          <p:cNvSpPr/>
          <p:nvPr/>
        </p:nvSpPr>
        <p:spPr>
          <a:xfrm>
            <a:off x="8800251" y="1842467"/>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a:p>
        </p:txBody>
      </p:sp>
      <p:sp>
        <p:nvSpPr>
          <p:cNvPr id="32" name="Forme libre : forme 31">
            <a:extLst>
              <a:ext uri="{FF2B5EF4-FFF2-40B4-BE49-F238E27FC236}">
                <a16:creationId xmlns:a16="http://schemas.microsoft.com/office/drawing/2014/main" id="{95E88EF6-C063-9B95-D4A5-2A397780CBD0}"/>
              </a:ext>
            </a:extLst>
          </p:cNvPr>
          <p:cNvSpPr/>
          <p:nvPr/>
        </p:nvSpPr>
        <p:spPr>
          <a:xfrm>
            <a:off x="5984316" y="1851222"/>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a:p>
        </p:txBody>
      </p:sp>
      <p:sp>
        <p:nvSpPr>
          <p:cNvPr id="33" name="Forme libre : forme 32">
            <a:extLst>
              <a:ext uri="{FF2B5EF4-FFF2-40B4-BE49-F238E27FC236}">
                <a16:creationId xmlns:a16="http://schemas.microsoft.com/office/drawing/2014/main" id="{9C5BABF4-C955-6551-26CC-4F27D414B985}"/>
              </a:ext>
            </a:extLst>
          </p:cNvPr>
          <p:cNvSpPr/>
          <p:nvPr/>
        </p:nvSpPr>
        <p:spPr>
          <a:xfrm>
            <a:off x="3781609" y="1865828"/>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dirty="0"/>
          </a:p>
        </p:txBody>
      </p:sp>
      <p:sp>
        <p:nvSpPr>
          <p:cNvPr id="34" name="Sous-titre 2">
            <a:extLst>
              <a:ext uri="{FF2B5EF4-FFF2-40B4-BE49-F238E27FC236}">
                <a16:creationId xmlns:a16="http://schemas.microsoft.com/office/drawing/2014/main" id="{4072FAF8-0CCD-3CC4-DADD-ED544A944659}"/>
              </a:ext>
            </a:extLst>
          </p:cNvPr>
          <p:cNvSpPr txBox="1">
            <a:spLocks/>
          </p:cNvSpPr>
          <p:nvPr/>
        </p:nvSpPr>
        <p:spPr>
          <a:xfrm>
            <a:off x="9034209" y="1785070"/>
            <a:ext cx="3023823" cy="5254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Autre : …………………..</a:t>
            </a:r>
          </a:p>
        </p:txBody>
      </p:sp>
      <p:sp>
        <p:nvSpPr>
          <p:cNvPr id="35" name="Sous-titre 2">
            <a:extLst>
              <a:ext uri="{FF2B5EF4-FFF2-40B4-BE49-F238E27FC236}">
                <a16:creationId xmlns:a16="http://schemas.microsoft.com/office/drawing/2014/main" id="{C8041A17-A3AB-1103-44AF-182F2F96C49F}"/>
              </a:ext>
            </a:extLst>
          </p:cNvPr>
          <p:cNvSpPr txBox="1">
            <a:spLocks/>
          </p:cNvSpPr>
          <p:nvPr/>
        </p:nvSpPr>
        <p:spPr>
          <a:xfrm>
            <a:off x="6321235" y="1795291"/>
            <a:ext cx="1322867" cy="5254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Homme</a:t>
            </a:r>
          </a:p>
          <a:p>
            <a:endParaRPr lang="fr-FR" sz="1800" dirty="0"/>
          </a:p>
        </p:txBody>
      </p:sp>
      <p:sp>
        <p:nvSpPr>
          <p:cNvPr id="36" name="Sous-titre 2">
            <a:extLst>
              <a:ext uri="{FF2B5EF4-FFF2-40B4-BE49-F238E27FC236}">
                <a16:creationId xmlns:a16="http://schemas.microsoft.com/office/drawing/2014/main" id="{AC0BCDB1-4A7C-F5C2-FA2F-87876395B69D}"/>
              </a:ext>
            </a:extLst>
          </p:cNvPr>
          <p:cNvSpPr txBox="1">
            <a:spLocks/>
          </p:cNvSpPr>
          <p:nvPr/>
        </p:nvSpPr>
        <p:spPr>
          <a:xfrm>
            <a:off x="4100213" y="1812624"/>
            <a:ext cx="1322867" cy="5254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Femme</a:t>
            </a:r>
          </a:p>
          <a:p>
            <a:endParaRPr lang="fr-FR" sz="1800" dirty="0"/>
          </a:p>
        </p:txBody>
      </p:sp>
      <p:sp>
        <p:nvSpPr>
          <p:cNvPr id="39" name="Straight Connector 6">
            <a:extLst>
              <a:ext uri="{FF2B5EF4-FFF2-40B4-BE49-F238E27FC236}">
                <a16:creationId xmlns:a16="http://schemas.microsoft.com/office/drawing/2014/main" id="{42A2748A-5F07-A3E1-705F-778E04774C31}"/>
              </a:ext>
            </a:extLst>
          </p:cNvPr>
          <p:cNvSpPr/>
          <p:nvPr/>
        </p:nvSpPr>
        <p:spPr>
          <a:xfrm rot="-2049511">
            <a:off x="1051628" y="467882"/>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48" name="Sous-titre 2">
            <a:extLst>
              <a:ext uri="{FF2B5EF4-FFF2-40B4-BE49-F238E27FC236}">
                <a16:creationId xmlns:a16="http://schemas.microsoft.com/office/drawing/2014/main" id="{295405AD-5A30-4C18-F65D-443BC992C03A}"/>
              </a:ext>
            </a:extLst>
          </p:cNvPr>
          <p:cNvSpPr txBox="1">
            <a:spLocks/>
          </p:cNvSpPr>
          <p:nvPr/>
        </p:nvSpPr>
        <p:spPr>
          <a:xfrm>
            <a:off x="1095973" y="4611628"/>
            <a:ext cx="2386348" cy="117349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800" dirty="0"/>
              <a:t>Vous cuisinez :</a:t>
            </a:r>
          </a:p>
          <a:p>
            <a:pPr algn="l"/>
            <a:r>
              <a:rPr lang="fr-FR" sz="1600" dirty="0"/>
              <a:t>(ex. crêpes, omelettes, pâtes, muffins</a:t>
            </a:r>
            <a:r>
              <a:rPr lang="fr-FR" sz="1800" dirty="0"/>
              <a:t>)</a:t>
            </a:r>
            <a:r>
              <a:rPr lang="fr-FR" sz="1800" u="sng" dirty="0"/>
              <a:t>                                              </a:t>
            </a:r>
            <a:r>
              <a:rPr lang="fr-FR" sz="1800" dirty="0"/>
              <a:t>      </a:t>
            </a:r>
          </a:p>
          <a:p>
            <a:endParaRPr lang="fr-FR" sz="1800" dirty="0"/>
          </a:p>
        </p:txBody>
      </p:sp>
      <p:sp>
        <p:nvSpPr>
          <p:cNvPr id="49" name="Forme libre : forme 48">
            <a:extLst>
              <a:ext uri="{FF2B5EF4-FFF2-40B4-BE49-F238E27FC236}">
                <a16:creationId xmlns:a16="http://schemas.microsoft.com/office/drawing/2014/main" id="{EA050CF5-5DAC-3DD2-2B0D-C7FEC2143B25}"/>
              </a:ext>
            </a:extLst>
          </p:cNvPr>
          <p:cNvSpPr/>
          <p:nvPr/>
        </p:nvSpPr>
        <p:spPr>
          <a:xfrm>
            <a:off x="3781609" y="4175791"/>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a:p>
        </p:txBody>
      </p:sp>
      <p:sp>
        <p:nvSpPr>
          <p:cNvPr id="50" name="Sous-titre 2">
            <a:extLst>
              <a:ext uri="{FF2B5EF4-FFF2-40B4-BE49-F238E27FC236}">
                <a16:creationId xmlns:a16="http://schemas.microsoft.com/office/drawing/2014/main" id="{68264E62-C826-0D4A-F64A-BDBFEC839C38}"/>
              </a:ext>
            </a:extLst>
          </p:cNvPr>
          <p:cNvSpPr txBox="1">
            <a:spLocks/>
          </p:cNvSpPr>
          <p:nvPr/>
        </p:nvSpPr>
        <p:spPr>
          <a:xfrm>
            <a:off x="4137969" y="4146660"/>
            <a:ext cx="1169357" cy="39690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Jamais</a:t>
            </a:r>
          </a:p>
          <a:p>
            <a:endParaRPr lang="fr-FR" sz="1800" dirty="0"/>
          </a:p>
        </p:txBody>
      </p:sp>
      <p:sp>
        <p:nvSpPr>
          <p:cNvPr id="51" name="Sous-titre 2">
            <a:extLst>
              <a:ext uri="{FF2B5EF4-FFF2-40B4-BE49-F238E27FC236}">
                <a16:creationId xmlns:a16="http://schemas.microsoft.com/office/drawing/2014/main" id="{F722C35F-27AD-F845-2F65-7CA2D3C777B5}"/>
              </a:ext>
            </a:extLst>
          </p:cNvPr>
          <p:cNvSpPr txBox="1">
            <a:spLocks/>
          </p:cNvSpPr>
          <p:nvPr/>
        </p:nvSpPr>
        <p:spPr>
          <a:xfrm>
            <a:off x="5783949" y="4146660"/>
            <a:ext cx="1548569" cy="3969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Rarement</a:t>
            </a:r>
          </a:p>
          <a:p>
            <a:endParaRPr lang="fr-FR" sz="1800" dirty="0"/>
          </a:p>
        </p:txBody>
      </p:sp>
      <p:sp>
        <p:nvSpPr>
          <p:cNvPr id="52" name="Forme libre : forme 51">
            <a:extLst>
              <a:ext uri="{FF2B5EF4-FFF2-40B4-BE49-F238E27FC236}">
                <a16:creationId xmlns:a16="http://schemas.microsoft.com/office/drawing/2014/main" id="{E951F93B-5DA0-73FF-740E-A2C3B479A2B1}"/>
              </a:ext>
            </a:extLst>
          </p:cNvPr>
          <p:cNvSpPr/>
          <p:nvPr/>
        </p:nvSpPr>
        <p:spPr>
          <a:xfrm>
            <a:off x="5503276" y="4175791"/>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dirty="0"/>
          </a:p>
        </p:txBody>
      </p:sp>
      <p:sp>
        <p:nvSpPr>
          <p:cNvPr id="53" name="Sous-titre 2">
            <a:extLst>
              <a:ext uri="{FF2B5EF4-FFF2-40B4-BE49-F238E27FC236}">
                <a16:creationId xmlns:a16="http://schemas.microsoft.com/office/drawing/2014/main" id="{B7CC5A98-8E49-0478-27D9-4C584F0CE421}"/>
              </a:ext>
            </a:extLst>
          </p:cNvPr>
          <p:cNvSpPr txBox="1">
            <a:spLocks/>
          </p:cNvSpPr>
          <p:nvPr/>
        </p:nvSpPr>
        <p:spPr>
          <a:xfrm>
            <a:off x="7398484" y="4157196"/>
            <a:ext cx="1548569" cy="3969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fr-FR" sz="1800" dirty="0"/>
          </a:p>
          <a:p>
            <a:endParaRPr lang="fr-FR" sz="1800" dirty="0"/>
          </a:p>
        </p:txBody>
      </p:sp>
      <p:sp>
        <p:nvSpPr>
          <p:cNvPr id="54" name="Sous-titre 2">
            <a:extLst>
              <a:ext uri="{FF2B5EF4-FFF2-40B4-BE49-F238E27FC236}">
                <a16:creationId xmlns:a16="http://schemas.microsoft.com/office/drawing/2014/main" id="{06CD8F7E-7D89-EA21-3DD0-2755E2D9FF71}"/>
              </a:ext>
            </a:extLst>
          </p:cNvPr>
          <p:cNvSpPr txBox="1">
            <a:spLocks/>
          </p:cNvSpPr>
          <p:nvPr/>
        </p:nvSpPr>
        <p:spPr>
          <a:xfrm>
            <a:off x="7822788" y="4146660"/>
            <a:ext cx="2153699" cy="3969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Régulièrement</a:t>
            </a:r>
          </a:p>
        </p:txBody>
      </p:sp>
      <p:sp>
        <p:nvSpPr>
          <p:cNvPr id="55" name="Sous-titre 2">
            <a:extLst>
              <a:ext uri="{FF2B5EF4-FFF2-40B4-BE49-F238E27FC236}">
                <a16:creationId xmlns:a16="http://schemas.microsoft.com/office/drawing/2014/main" id="{0618B9DF-CB15-39E6-30A7-B390DE8103FA}"/>
              </a:ext>
            </a:extLst>
          </p:cNvPr>
          <p:cNvSpPr txBox="1">
            <a:spLocks/>
          </p:cNvSpPr>
          <p:nvPr/>
        </p:nvSpPr>
        <p:spPr>
          <a:xfrm>
            <a:off x="10416175" y="4146660"/>
            <a:ext cx="1319851" cy="3969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Souvent</a:t>
            </a:r>
          </a:p>
          <a:p>
            <a:endParaRPr lang="fr-FR" sz="1800" dirty="0"/>
          </a:p>
        </p:txBody>
      </p:sp>
      <p:sp>
        <p:nvSpPr>
          <p:cNvPr id="56" name="Forme libre : forme 55">
            <a:extLst>
              <a:ext uri="{FF2B5EF4-FFF2-40B4-BE49-F238E27FC236}">
                <a16:creationId xmlns:a16="http://schemas.microsoft.com/office/drawing/2014/main" id="{6714EB9C-3FFA-DDC1-C881-4A4515DC91E4}"/>
              </a:ext>
            </a:extLst>
          </p:cNvPr>
          <p:cNvSpPr/>
          <p:nvPr/>
        </p:nvSpPr>
        <p:spPr>
          <a:xfrm>
            <a:off x="7405778" y="4175791"/>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dirty="0"/>
          </a:p>
        </p:txBody>
      </p:sp>
      <p:sp>
        <p:nvSpPr>
          <p:cNvPr id="57" name="Forme libre : forme 56">
            <a:extLst>
              <a:ext uri="{FF2B5EF4-FFF2-40B4-BE49-F238E27FC236}">
                <a16:creationId xmlns:a16="http://schemas.microsoft.com/office/drawing/2014/main" id="{AD959E92-0F0F-E92D-39C6-DCF54A94801B}"/>
              </a:ext>
            </a:extLst>
          </p:cNvPr>
          <p:cNvSpPr/>
          <p:nvPr/>
        </p:nvSpPr>
        <p:spPr>
          <a:xfrm>
            <a:off x="10103810" y="4175791"/>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dirty="0"/>
          </a:p>
        </p:txBody>
      </p:sp>
      <p:sp>
        <p:nvSpPr>
          <p:cNvPr id="4" name="Sous-titre 2">
            <a:extLst>
              <a:ext uri="{FF2B5EF4-FFF2-40B4-BE49-F238E27FC236}">
                <a16:creationId xmlns:a16="http://schemas.microsoft.com/office/drawing/2014/main" id="{FDACB4EE-CF4A-B8CD-4248-5615C741E7CE}"/>
              </a:ext>
            </a:extLst>
          </p:cNvPr>
          <p:cNvSpPr txBox="1">
            <a:spLocks/>
          </p:cNvSpPr>
          <p:nvPr/>
        </p:nvSpPr>
        <p:spPr>
          <a:xfrm>
            <a:off x="4037147" y="5031367"/>
            <a:ext cx="1319851" cy="3969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Sans aide</a:t>
            </a:r>
          </a:p>
          <a:p>
            <a:endParaRPr lang="fr-FR" sz="1800" dirty="0"/>
          </a:p>
        </p:txBody>
      </p:sp>
      <p:sp>
        <p:nvSpPr>
          <p:cNvPr id="5" name="Forme libre : forme 4">
            <a:extLst>
              <a:ext uri="{FF2B5EF4-FFF2-40B4-BE49-F238E27FC236}">
                <a16:creationId xmlns:a16="http://schemas.microsoft.com/office/drawing/2014/main" id="{74BEBF36-49E2-3129-FAE9-3CF885174377}"/>
              </a:ext>
            </a:extLst>
          </p:cNvPr>
          <p:cNvSpPr/>
          <p:nvPr/>
        </p:nvSpPr>
        <p:spPr>
          <a:xfrm>
            <a:off x="3756034" y="5081331"/>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dirty="0"/>
          </a:p>
        </p:txBody>
      </p:sp>
      <p:sp>
        <p:nvSpPr>
          <p:cNvPr id="6" name="Sous-titre 2">
            <a:extLst>
              <a:ext uri="{FF2B5EF4-FFF2-40B4-BE49-F238E27FC236}">
                <a16:creationId xmlns:a16="http://schemas.microsoft.com/office/drawing/2014/main" id="{FBD80E60-331C-FBD7-CE5B-A09E0E62220A}"/>
              </a:ext>
            </a:extLst>
          </p:cNvPr>
          <p:cNvSpPr txBox="1">
            <a:spLocks/>
          </p:cNvSpPr>
          <p:nvPr/>
        </p:nvSpPr>
        <p:spPr>
          <a:xfrm>
            <a:off x="5872733" y="5031367"/>
            <a:ext cx="1319851" cy="3969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Avec aide </a:t>
            </a:r>
          </a:p>
          <a:p>
            <a:endParaRPr lang="fr-FR" sz="1800" dirty="0"/>
          </a:p>
        </p:txBody>
      </p:sp>
      <p:sp>
        <p:nvSpPr>
          <p:cNvPr id="7" name="Forme libre : forme 6">
            <a:extLst>
              <a:ext uri="{FF2B5EF4-FFF2-40B4-BE49-F238E27FC236}">
                <a16:creationId xmlns:a16="http://schemas.microsoft.com/office/drawing/2014/main" id="{5A1A1EB7-FF6C-7FF8-B995-4B926FE58A66}"/>
              </a:ext>
            </a:extLst>
          </p:cNvPr>
          <p:cNvSpPr/>
          <p:nvPr/>
        </p:nvSpPr>
        <p:spPr>
          <a:xfrm>
            <a:off x="5509319" y="5081331"/>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dirty="0"/>
          </a:p>
        </p:txBody>
      </p:sp>
      <p:sp>
        <p:nvSpPr>
          <p:cNvPr id="11" name="Sous-titre 2">
            <a:extLst>
              <a:ext uri="{FF2B5EF4-FFF2-40B4-BE49-F238E27FC236}">
                <a16:creationId xmlns:a16="http://schemas.microsoft.com/office/drawing/2014/main" id="{99ADB270-AB81-1771-0A6F-1B54127F1B49}"/>
              </a:ext>
            </a:extLst>
          </p:cNvPr>
          <p:cNvSpPr txBox="1">
            <a:spLocks/>
          </p:cNvSpPr>
          <p:nvPr/>
        </p:nvSpPr>
        <p:spPr>
          <a:xfrm>
            <a:off x="3996500" y="6049068"/>
            <a:ext cx="1454826" cy="5624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600" dirty="0"/>
              <a:t>Sans suivre des recettes</a:t>
            </a:r>
          </a:p>
        </p:txBody>
      </p:sp>
      <p:sp>
        <p:nvSpPr>
          <p:cNvPr id="13" name="Forme libre : forme 12">
            <a:extLst>
              <a:ext uri="{FF2B5EF4-FFF2-40B4-BE49-F238E27FC236}">
                <a16:creationId xmlns:a16="http://schemas.microsoft.com/office/drawing/2014/main" id="{B1E80DEF-47C2-D9EC-F16D-F5A1870E895F}"/>
              </a:ext>
            </a:extLst>
          </p:cNvPr>
          <p:cNvSpPr/>
          <p:nvPr/>
        </p:nvSpPr>
        <p:spPr>
          <a:xfrm>
            <a:off x="3782875" y="6158432"/>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dirty="0"/>
          </a:p>
        </p:txBody>
      </p:sp>
      <p:sp>
        <p:nvSpPr>
          <p:cNvPr id="15" name="Sous-titre 2">
            <a:extLst>
              <a:ext uri="{FF2B5EF4-FFF2-40B4-BE49-F238E27FC236}">
                <a16:creationId xmlns:a16="http://schemas.microsoft.com/office/drawing/2014/main" id="{387514F1-79C9-7DCC-5388-016F42623AAA}"/>
              </a:ext>
            </a:extLst>
          </p:cNvPr>
          <p:cNvSpPr txBox="1">
            <a:spLocks/>
          </p:cNvSpPr>
          <p:nvPr/>
        </p:nvSpPr>
        <p:spPr>
          <a:xfrm>
            <a:off x="5780106" y="6049068"/>
            <a:ext cx="1558786" cy="52410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600" dirty="0"/>
              <a:t>En suivant des recettes</a:t>
            </a:r>
          </a:p>
        </p:txBody>
      </p:sp>
      <p:sp>
        <p:nvSpPr>
          <p:cNvPr id="16" name="Forme libre : forme 15">
            <a:extLst>
              <a:ext uri="{FF2B5EF4-FFF2-40B4-BE49-F238E27FC236}">
                <a16:creationId xmlns:a16="http://schemas.microsoft.com/office/drawing/2014/main" id="{64734D5B-A365-70E9-24FE-60256C0A4379}"/>
              </a:ext>
            </a:extLst>
          </p:cNvPr>
          <p:cNvSpPr/>
          <p:nvPr/>
        </p:nvSpPr>
        <p:spPr>
          <a:xfrm>
            <a:off x="5520757" y="6158432"/>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dirty="0"/>
          </a:p>
        </p:txBody>
      </p:sp>
      <p:sp>
        <p:nvSpPr>
          <p:cNvPr id="17" name="Straight Connector 6">
            <a:extLst>
              <a:ext uri="{FF2B5EF4-FFF2-40B4-BE49-F238E27FC236}">
                <a16:creationId xmlns:a16="http://schemas.microsoft.com/office/drawing/2014/main" id="{9E00AD1B-484A-5460-E7D2-4949E5F5EE36}"/>
              </a:ext>
            </a:extLst>
          </p:cNvPr>
          <p:cNvSpPr/>
          <p:nvPr/>
        </p:nvSpPr>
        <p:spPr>
          <a:xfrm rot="-2049511">
            <a:off x="4332881" y="2313113"/>
            <a:ext cx="7115442" cy="4828122"/>
          </a:xfrm>
          <a:prstGeom prst="line">
            <a:avLst/>
          </a:prstGeom>
          <a:solidFill>
            <a:srgbClr val="000000">
              <a:alpha val="5000"/>
            </a:srgbClr>
          </a:solidFill>
          <a:ln w="9525">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18" name="Straight Connector 6">
            <a:extLst>
              <a:ext uri="{FF2B5EF4-FFF2-40B4-BE49-F238E27FC236}">
                <a16:creationId xmlns:a16="http://schemas.microsoft.com/office/drawing/2014/main" id="{BB2B2F89-2BE5-51B5-BADA-748FE5A59E4F}"/>
              </a:ext>
            </a:extLst>
          </p:cNvPr>
          <p:cNvSpPr/>
          <p:nvPr/>
        </p:nvSpPr>
        <p:spPr>
          <a:xfrm rot="-2049511">
            <a:off x="4337097" y="3292152"/>
            <a:ext cx="7103071" cy="4846355"/>
          </a:xfrm>
          <a:prstGeom prst="line">
            <a:avLst/>
          </a:prstGeom>
          <a:solidFill>
            <a:srgbClr val="000000">
              <a:alpha val="5000"/>
            </a:srgbClr>
          </a:solidFill>
          <a:ln w="9525">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58" name="Forme libre : forme 6">
            <a:extLst>
              <a:ext uri="{FF2B5EF4-FFF2-40B4-BE49-F238E27FC236}">
                <a16:creationId xmlns:a16="http://schemas.microsoft.com/office/drawing/2014/main" id="{5A1A1EB7-FF6C-7FF8-B995-4B926FE58A66}"/>
              </a:ext>
            </a:extLst>
          </p:cNvPr>
          <p:cNvSpPr/>
          <p:nvPr/>
        </p:nvSpPr>
        <p:spPr>
          <a:xfrm>
            <a:off x="7396480" y="5081331"/>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dirty="0"/>
          </a:p>
        </p:txBody>
      </p:sp>
      <p:sp>
        <p:nvSpPr>
          <p:cNvPr id="60" name="Sous-titre 2">
            <a:extLst>
              <a:ext uri="{FF2B5EF4-FFF2-40B4-BE49-F238E27FC236}">
                <a16:creationId xmlns:a16="http://schemas.microsoft.com/office/drawing/2014/main" id="{FBD80E60-331C-FBD7-CE5B-A09E0E62220A}"/>
              </a:ext>
            </a:extLst>
          </p:cNvPr>
          <p:cNvSpPr txBox="1">
            <a:spLocks/>
          </p:cNvSpPr>
          <p:nvPr/>
        </p:nvSpPr>
        <p:spPr>
          <a:xfrm>
            <a:off x="7630435" y="5033465"/>
            <a:ext cx="1285339" cy="3969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Ça dépend</a:t>
            </a:r>
          </a:p>
          <a:p>
            <a:endParaRPr lang="fr-FR" sz="1800" dirty="0"/>
          </a:p>
        </p:txBody>
      </p:sp>
      <p:sp>
        <p:nvSpPr>
          <p:cNvPr id="61" name="Sous-titre 2">
            <a:extLst>
              <a:ext uri="{FF2B5EF4-FFF2-40B4-BE49-F238E27FC236}">
                <a16:creationId xmlns:a16="http://schemas.microsoft.com/office/drawing/2014/main" id="{FBD80E60-331C-FBD7-CE5B-A09E0E62220A}"/>
              </a:ext>
            </a:extLst>
          </p:cNvPr>
          <p:cNvSpPr txBox="1">
            <a:spLocks/>
          </p:cNvSpPr>
          <p:nvPr/>
        </p:nvSpPr>
        <p:spPr>
          <a:xfrm>
            <a:off x="8632399" y="5031367"/>
            <a:ext cx="1758201" cy="3969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Expliquez:</a:t>
            </a:r>
          </a:p>
          <a:p>
            <a:endParaRPr lang="fr-FR" sz="1800" dirty="0"/>
          </a:p>
        </p:txBody>
      </p:sp>
      <p:sp>
        <p:nvSpPr>
          <p:cNvPr id="62" name="Sous-titre 2">
            <a:extLst>
              <a:ext uri="{FF2B5EF4-FFF2-40B4-BE49-F238E27FC236}">
                <a16:creationId xmlns:a16="http://schemas.microsoft.com/office/drawing/2014/main" id="{FBD80E60-331C-FBD7-CE5B-A09E0E62220A}"/>
              </a:ext>
            </a:extLst>
          </p:cNvPr>
          <p:cNvSpPr txBox="1">
            <a:spLocks/>
          </p:cNvSpPr>
          <p:nvPr/>
        </p:nvSpPr>
        <p:spPr>
          <a:xfrm>
            <a:off x="8629034" y="6113013"/>
            <a:ext cx="1758201" cy="3969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Expliquez:</a:t>
            </a:r>
          </a:p>
          <a:p>
            <a:endParaRPr lang="fr-FR" sz="1800" dirty="0"/>
          </a:p>
        </p:txBody>
      </p:sp>
      <p:sp>
        <p:nvSpPr>
          <p:cNvPr id="63" name="Forme libre : forme 6">
            <a:extLst>
              <a:ext uri="{FF2B5EF4-FFF2-40B4-BE49-F238E27FC236}">
                <a16:creationId xmlns:a16="http://schemas.microsoft.com/office/drawing/2014/main" id="{5A1A1EB7-FF6C-7FF8-B995-4B926FE58A66}"/>
              </a:ext>
            </a:extLst>
          </p:cNvPr>
          <p:cNvSpPr/>
          <p:nvPr/>
        </p:nvSpPr>
        <p:spPr>
          <a:xfrm>
            <a:off x="7399758" y="6172564"/>
            <a:ext cx="296981" cy="296981"/>
          </a:xfrm>
          <a:custGeom>
            <a:avLst/>
            <a:gdLst>
              <a:gd name="connsiteX0" fmla="*/ 296981 w 296981"/>
              <a:gd name="connsiteY0" fmla="*/ 0 h 296981"/>
              <a:gd name="connsiteX1" fmla="*/ 0 w 296981"/>
              <a:gd name="connsiteY1" fmla="*/ 0 h 296981"/>
              <a:gd name="connsiteX2" fmla="*/ 0 w 296981"/>
              <a:gd name="connsiteY2" fmla="*/ 296981 h 296981"/>
              <a:gd name="connsiteX3" fmla="*/ 296981 w 296981"/>
              <a:gd name="connsiteY3" fmla="*/ 296981 h 296981"/>
              <a:gd name="connsiteX4" fmla="*/ 285559 w 296981"/>
              <a:gd name="connsiteY4" fmla="*/ 285559 h 296981"/>
              <a:gd name="connsiteX5" fmla="*/ 11422 w 296981"/>
              <a:gd name="connsiteY5" fmla="*/ 285559 h 296981"/>
              <a:gd name="connsiteX6" fmla="*/ 11422 w 296981"/>
              <a:gd name="connsiteY6" fmla="*/ 11422 h 296981"/>
              <a:gd name="connsiteX7" fmla="*/ 285559 w 296981"/>
              <a:gd name="connsiteY7" fmla="*/ 11422 h 2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1" h="296981">
                <a:moveTo>
                  <a:pt x="296981" y="0"/>
                </a:moveTo>
                <a:lnTo>
                  <a:pt x="0" y="0"/>
                </a:lnTo>
                <a:lnTo>
                  <a:pt x="0" y="296981"/>
                </a:lnTo>
                <a:lnTo>
                  <a:pt x="296981" y="296981"/>
                </a:lnTo>
                <a:close/>
                <a:moveTo>
                  <a:pt x="285559" y="285559"/>
                </a:moveTo>
                <a:lnTo>
                  <a:pt x="11422" y="285559"/>
                </a:lnTo>
                <a:lnTo>
                  <a:pt x="11422" y="11422"/>
                </a:lnTo>
                <a:lnTo>
                  <a:pt x="285559" y="11422"/>
                </a:lnTo>
                <a:close/>
              </a:path>
            </a:pathLst>
          </a:custGeom>
          <a:solidFill>
            <a:srgbClr val="000000"/>
          </a:solidFill>
          <a:ln w="5655" cap="flat">
            <a:noFill/>
            <a:prstDash val="solid"/>
            <a:miter/>
          </a:ln>
        </p:spPr>
        <p:txBody>
          <a:bodyPr rtlCol="0" anchor="ctr"/>
          <a:lstStyle/>
          <a:p>
            <a:endParaRPr lang="fr-FR" dirty="0"/>
          </a:p>
        </p:txBody>
      </p:sp>
      <p:sp>
        <p:nvSpPr>
          <p:cNvPr id="64" name="Sous-titre 2">
            <a:extLst>
              <a:ext uri="{FF2B5EF4-FFF2-40B4-BE49-F238E27FC236}">
                <a16:creationId xmlns:a16="http://schemas.microsoft.com/office/drawing/2014/main" id="{FBD80E60-331C-FBD7-CE5B-A09E0E62220A}"/>
              </a:ext>
            </a:extLst>
          </p:cNvPr>
          <p:cNvSpPr txBox="1">
            <a:spLocks/>
          </p:cNvSpPr>
          <p:nvPr/>
        </p:nvSpPr>
        <p:spPr>
          <a:xfrm>
            <a:off x="7687144" y="6132222"/>
            <a:ext cx="1285339" cy="28204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Ça dépend</a:t>
            </a:r>
          </a:p>
        </p:txBody>
      </p:sp>
      <p:sp>
        <p:nvSpPr>
          <p:cNvPr id="27" name="Sous-titre 2">
            <a:extLst>
              <a:ext uri="{FF2B5EF4-FFF2-40B4-BE49-F238E27FC236}">
                <a16:creationId xmlns:a16="http://schemas.microsoft.com/office/drawing/2014/main" id="{810A112C-F027-8FD8-96C5-11DBCDBBAAC7}"/>
              </a:ext>
            </a:extLst>
          </p:cNvPr>
          <p:cNvSpPr txBox="1">
            <a:spLocks/>
          </p:cNvSpPr>
          <p:nvPr/>
        </p:nvSpPr>
        <p:spPr>
          <a:xfrm>
            <a:off x="8069709" y="119504"/>
            <a:ext cx="3988323" cy="525462"/>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800" dirty="0"/>
              <a:t>Date : 	          </a:t>
            </a:r>
          </a:p>
          <a:p>
            <a:pPr algn="l"/>
            <a:r>
              <a:rPr lang="fr-FR" sz="1800" dirty="0"/>
              <a:t>                      </a:t>
            </a:r>
            <a:r>
              <a:rPr lang="fr-FR" sz="1500" dirty="0"/>
              <a:t>Jour          Mois        Année</a:t>
            </a:r>
          </a:p>
        </p:txBody>
      </p:sp>
      <p:pic>
        <p:nvPicPr>
          <p:cNvPr id="28" name="Graphique 27" descr="Maison avec un remplissage uni">
            <a:extLst>
              <a:ext uri="{FF2B5EF4-FFF2-40B4-BE49-F238E27FC236}">
                <a16:creationId xmlns:a16="http://schemas.microsoft.com/office/drawing/2014/main" id="{B8CFCEF4-5D61-38EA-B7CF-F001F640BBB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58860" y="2630671"/>
            <a:ext cx="914400" cy="914400"/>
          </a:xfrm>
          <a:prstGeom prst="rect">
            <a:avLst/>
          </a:prstGeom>
        </p:spPr>
      </p:pic>
      <p:sp>
        <p:nvSpPr>
          <p:cNvPr id="29" name="Sous-titre 2">
            <a:extLst>
              <a:ext uri="{FF2B5EF4-FFF2-40B4-BE49-F238E27FC236}">
                <a16:creationId xmlns:a16="http://schemas.microsoft.com/office/drawing/2014/main" id="{B11708B6-ED27-2426-2265-6894B13C155B}"/>
              </a:ext>
            </a:extLst>
          </p:cNvPr>
          <p:cNvSpPr txBox="1">
            <a:spLocks/>
          </p:cNvSpPr>
          <p:nvPr/>
        </p:nvSpPr>
        <p:spPr>
          <a:xfrm>
            <a:off x="1310891" y="2973295"/>
            <a:ext cx="10163794" cy="5254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800" dirty="0"/>
              <a:t>Lieu de l’évaluation : …………………………………………………………………………………………. </a:t>
            </a:r>
            <a:r>
              <a:rPr lang="fr-FR" sz="1800" u="sng" dirty="0"/>
              <a:t>                                              </a:t>
            </a:r>
            <a:r>
              <a:rPr lang="fr-FR" sz="1800" dirty="0"/>
              <a:t>      </a:t>
            </a:r>
          </a:p>
          <a:p>
            <a:endParaRPr lang="fr-FR" sz="1800" dirty="0"/>
          </a:p>
        </p:txBody>
      </p:sp>
      <p:sp>
        <p:nvSpPr>
          <p:cNvPr id="31" name="Sous-titre 2">
            <a:extLst>
              <a:ext uri="{FF2B5EF4-FFF2-40B4-BE49-F238E27FC236}">
                <a16:creationId xmlns:a16="http://schemas.microsoft.com/office/drawing/2014/main" id="{05991526-E902-D5ED-0542-12A4347882D6}"/>
              </a:ext>
            </a:extLst>
          </p:cNvPr>
          <p:cNvSpPr txBox="1">
            <a:spLocks/>
          </p:cNvSpPr>
          <p:nvPr/>
        </p:nvSpPr>
        <p:spPr>
          <a:xfrm>
            <a:off x="5969773" y="3225110"/>
            <a:ext cx="3306677" cy="5254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fr-FR" sz="1800" dirty="0"/>
          </a:p>
          <a:p>
            <a:endParaRPr lang="fr-FR" sz="1800" dirty="0"/>
          </a:p>
        </p:txBody>
      </p:sp>
    </p:spTree>
    <p:extLst>
      <p:ext uri="{BB962C8B-B14F-4D97-AF65-F5344CB8AC3E}">
        <p14:creationId xmlns:p14="http://schemas.microsoft.com/office/powerpoint/2010/main" val="575388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1E29991-B073-E8E3-C6F4-870CDFAA8D33}"/>
            </a:ext>
          </a:extLst>
        </p:cNvPr>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8EC697E3-59AD-178D-FF18-7A97DDA58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D64B7BF-813F-2D8B-41C6-E2ED0F820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41" name="Group 40">
            <a:extLst>
              <a:ext uri="{FF2B5EF4-FFF2-40B4-BE49-F238E27FC236}">
                <a16:creationId xmlns:a16="http://schemas.microsoft.com/office/drawing/2014/main" id="{60AED014-F7AF-EAFA-E66A-6944F77A64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42" name="Freeform: Shape 41">
              <a:extLst>
                <a:ext uri="{FF2B5EF4-FFF2-40B4-BE49-F238E27FC236}">
                  <a16:creationId xmlns:a16="http://schemas.microsoft.com/office/drawing/2014/main" id="{DD3022BD-62CB-6BA4-9BAC-74FCC84EF6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75DA8A48-F3CE-8F9B-045E-D77930A84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95128A17-0008-F0A7-7484-607E5A45F8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A4390C88-E377-E30A-AC88-8A5052E942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46">
            <a:extLst>
              <a:ext uri="{FF2B5EF4-FFF2-40B4-BE49-F238E27FC236}">
                <a16:creationId xmlns:a16="http://schemas.microsoft.com/office/drawing/2014/main" id="{A0E3E1AD-1CF4-20CA-8084-62EFF5D3191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5" y="3658536"/>
            <a:ext cx="3655725" cy="2743201"/>
            <a:chOff x="-305" y="-1"/>
            <a:chExt cx="3832880" cy="2876136"/>
          </a:xfrm>
        </p:grpSpPr>
        <p:sp>
          <p:nvSpPr>
            <p:cNvPr id="48" name="Freeform: Shape 47">
              <a:extLst>
                <a:ext uri="{FF2B5EF4-FFF2-40B4-BE49-F238E27FC236}">
                  <a16:creationId xmlns:a16="http://schemas.microsoft.com/office/drawing/2014/main" id="{F509D61A-9229-C20E-32A0-4671CE0150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A8004718-C122-81E3-D5D3-6D1E2689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EADBA244-E56B-156C-C181-F42012E4A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6964DC53-0CF8-3B41-401F-E56F3970E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itre 1">
            <a:extLst>
              <a:ext uri="{FF2B5EF4-FFF2-40B4-BE49-F238E27FC236}">
                <a16:creationId xmlns:a16="http://schemas.microsoft.com/office/drawing/2014/main" id="{0A674DD2-F154-7FDA-8453-C89241104E17}"/>
              </a:ext>
            </a:extLst>
          </p:cNvPr>
          <p:cNvSpPr txBox="1">
            <a:spLocks/>
          </p:cNvSpPr>
          <p:nvPr/>
        </p:nvSpPr>
        <p:spPr>
          <a:xfrm>
            <a:off x="2743198" y="1736624"/>
            <a:ext cx="631934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dirty="0"/>
              <a:t>Compétences alimentaires</a:t>
            </a:r>
          </a:p>
        </p:txBody>
      </p:sp>
      <p:sp>
        <p:nvSpPr>
          <p:cNvPr id="3" name="ZoneTexte 2">
            <a:extLst>
              <a:ext uri="{FF2B5EF4-FFF2-40B4-BE49-F238E27FC236}">
                <a16:creationId xmlns:a16="http://schemas.microsoft.com/office/drawing/2014/main" id="{FE1F38B3-42FA-8B34-7F9F-14CCBE9B0590}"/>
              </a:ext>
            </a:extLst>
          </p:cNvPr>
          <p:cNvSpPr txBox="1"/>
          <p:nvPr/>
        </p:nvSpPr>
        <p:spPr>
          <a:xfrm>
            <a:off x="4180580" y="3116986"/>
            <a:ext cx="3830534" cy="646331"/>
          </a:xfrm>
          <a:prstGeom prst="rect">
            <a:avLst/>
          </a:prstGeom>
          <a:noFill/>
        </p:spPr>
        <p:txBody>
          <a:bodyPr wrap="square" rtlCol="0">
            <a:spAutoFit/>
          </a:bodyPr>
          <a:lstStyle/>
          <a:p>
            <a:r>
              <a:rPr lang="fr-FR" sz="3600" dirty="0"/>
              <a:t>12 questions</a:t>
            </a:r>
          </a:p>
        </p:txBody>
      </p:sp>
      <p:sp>
        <p:nvSpPr>
          <p:cNvPr id="4" name="Espace réservé du numéro de diapositive 3">
            <a:extLst>
              <a:ext uri="{FF2B5EF4-FFF2-40B4-BE49-F238E27FC236}">
                <a16:creationId xmlns:a16="http://schemas.microsoft.com/office/drawing/2014/main" id="{D8BA0501-20C9-1F40-39C2-92185DA69AD5}"/>
              </a:ext>
            </a:extLst>
          </p:cNvPr>
          <p:cNvSpPr txBox="1">
            <a:spLocks/>
          </p:cNvSpPr>
          <p:nvPr/>
        </p:nvSpPr>
        <p:spPr>
          <a:xfrm>
            <a:off x="9255519" y="6492292"/>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a:t>p</a:t>
            </a:r>
            <a:fld id="{9E7EBF0D-51A4-47B0-A7A6-A671EE34DA3F}" type="slidenum">
              <a:rPr lang="fr-FR" smtClean="0"/>
              <a:pPr/>
              <a:t>10</a:t>
            </a:fld>
            <a:endParaRPr lang="fr-FR" dirty="0"/>
          </a:p>
        </p:txBody>
      </p:sp>
      <p:sp>
        <p:nvSpPr>
          <p:cNvPr id="6" name="ZoneTexte 5">
            <a:extLst>
              <a:ext uri="{FF2B5EF4-FFF2-40B4-BE49-F238E27FC236}">
                <a16:creationId xmlns:a16="http://schemas.microsoft.com/office/drawing/2014/main" id="{BFDCF966-89F5-D375-4BFF-4C8493B56E1F}"/>
              </a:ext>
            </a:extLst>
          </p:cNvPr>
          <p:cNvSpPr txBox="1"/>
          <p:nvPr/>
        </p:nvSpPr>
        <p:spPr>
          <a:xfrm>
            <a:off x="339324" y="4081418"/>
            <a:ext cx="5772577" cy="2308324"/>
          </a:xfrm>
          <a:prstGeom prst="rect">
            <a:avLst/>
          </a:prstGeom>
          <a:solidFill>
            <a:schemeClr val="bg1"/>
          </a:solidFill>
        </p:spPr>
        <p:txBody>
          <a:bodyPr wrap="square" lIns="91440" tIns="45720" rIns="91440" bIns="45720" rtlCol="0" anchor="t">
            <a:spAutoFit/>
          </a:bodyPr>
          <a:lstStyle/>
          <a:p>
            <a:r>
              <a:rPr lang="fr-FR" sz="2400" dirty="0"/>
              <a:t>Pour chaque question, </a:t>
            </a:r>
          </a:p>
          <a:p>
            <a:r>
              <a:rPr lang="fr-FR" sz="2400" dirty="0"/>
              <a:t>dis-nous sur quelle marche tu te situes.</a:t>
            </a:r>
            <a:endParaRPr lang="fr-FR" sz="2400" b="1" dirty="0"/>
          </a:p>
          <a:p>
            <a:endParaRPr lang="fr-FR" sz="2400" dirty="0"/>
          </a:p>
          <a:p>
            <a:r>
              <a:rPr lang="fr-FR" sz="2400" dirty="0"/>
              <a:t>Vous êtes libre d’ajouter vos commentaires</a:t>
            </a:r>
            <a:endParaRPr lang="fr-FR" dirty="0"/>
          </a:p>
        </p:txBody>
      </p:sp>
      <p:pic>
        <p:nvPicPr>
          <p:cNvPr id="7" name="Image 6">
            <a:extLst>
              <a:ext uri="{FF2B5EF4-FFF2-40B4-BE49-F238E27FC236}">
                <a16:creationId xmlns:a16="http://schemas.microsoft.com/office/drawing/2014/main" id="{EE352DBF-CE18-440E-43FF-2DD546B68BFC}"/>
              </a:ext>
            </a:extLst>
          </p:cNvPr>
          <p:cNvPicPr>
            <a:picLocks noChangeAspect="1"/>
          </p:cNvPicPr>
          <p:nvPr/>
        </p:nvPicPr>
        <p:blipFill>
          <a:blip r:embed="rId3"/>
          <a:stretch>
            <a:fillRect/>
          </a:stretch>
        </p:blipFill>
        <p:spPr>
          <a:xfrm>
            <a:off x="6450920" y="4197130"/>
            <a:ext cx="4461840" cy="1938992"/>
          </a:xfrm>
          <a:prstGeom prst="rect">
            <a:avLst/>
          </a:prstGeom>
        </p:spPr>
      </p:pic>
    </p:spTree>
    <p:extLst>
      <p:ext uri="{BB962C8B-B14F-4D97-AF65-F5344CB8AC3E}">
        <p14:creationId xmlns:p14="http://schemas.microsoft.com/office/powerpoint/2010/main" val="3015655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6CFDEF-452C-4D62-10C4-A6632F986A7E}"/>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5704201B-9E0F-81CC-B36F-2AE015C96505}"/>
              </a:ext>
            </a:extLst>
          </p:cNvPr>
          <p:cNvSpPr txBox="1"/>
          <p:nvPr/>
        </p:nvSpPr>
        <p:spPr>
          <a:xfrm>
            <a:off x="340848" y="0"/>
            <a:ext cx="4913846" cy="461665"/>
          </a:xfrm>
          <a:prstGeom prst="rect">
            <a:avLst/>
          </a:prstGeom>
          <a:noFill/>
        </p:spPr>
        <p:txBody>
          <a:bodyPr wrap="none" rtlCol="0">
            <a:spAutoFit/>
          </a:bodyPr>
          <a:lstStyle/>
          <a:p>
            <a:r>
              <a:rPr lang="fr-FR" sz="2400" dirty="0"/>
              <a:t>À quel point êtes-vous bon pour …?</a:t>
            </a:r>
          </a:p>
        </p:txBody>
      </p:sp>
      <p:sp>
        <p:nvSpPr>
          <p:cNvPr id="7" name="Straight Connector 6">
            <a:extLst>
              <a:ext uri="{FF2B5EF4-FFF2-40B4-BE49-F238E27FC236}">
                <a16:creationId xmlns:a16="http://schemas.microsoft.com/office/drawing/2014/main" id="{FCFBA87D-F014-854C-B3F7-1074C40F74F3}"/>
              </a:ext>
            </a:extLst>
          </p:cNvPr>
          <p:cNvSpPr/>
          <p:nvPr/>
        </p:nvSpPr>
        <p:spPr>
          <a:xfrm rot="-2049511">
            <a:off x="1051637" y="6191"/>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19" name="ZoneTexte 18">
            <a:extLst>
              <a:ext uri="{FF2B5EF4-FFF2-40B4-BE49-F238E27FC236}">
                <a16:creationId xmlns:a16="http://schemas.microsoft.com/office/drawing/2014/main" id="{0CB12975-0DA4-8547-B024-49815536143B}"/>
              </a:ext>
            </a:extLst>
          </p:cNvPr>
          <p:cNvSpPr txBox="1"/>
          <p:nvPr/>
        </p:nvSpPr>
        <p:spPr>
          <a:xfrm>
            <a:off x="340848" y="3476261"/>
            <a:ext cx="4913846" cy="461665"/>
          </a:xfrm>
          <a:prstGeom prst="rect">
            <a:avLst/>
          </a:prstGeom>
          <a:noFill/>
        </p:spPr>
        <p:txBody>
          <a:bodyPr wrap="none" rtlCol="0">
            <a:spAutoFit/>
          </a:bodyPr>
          <a:lstStyle/>
          <a:p>
            <a:r>
              <a:rPr lang="fr-FR" sz="2400" dirty="0"/>
              <a:t>À quel point êtes-vous bon pour …?</a:t>
            </a:r>
          </a:p>
        </p:txBody>
      </p:sp>
      <p:sp>
        <p:nvSpPr>
          <p:cNvPr id="2" name="ZoneTexte 1">
            <a:extLst>
              <a:ext uri="{FF2B5EF4-FFF2-40B4-BE49-F238E27FC236}">
                <a16:creationId xmlns:a16="http://schemas.microsoft.com/office/drawing/2014/main" id="{236F6C79-31A4-5D29-FD81-30D1B520D613}"/>
              </a:ext>
            </a:extLst>
          </p:cNvPr>
          <p:cNvSpPr txBox="1"/>
          <p:nvPr/>
        </p:nvSpPr>
        <p:spPr>
          <a:xfrm>
            <a:off x="340848" y="1487145"/>
            <a:ext cx="4945351" cy="707886"/>
          </a:xfrm>
          <a:prstGeom prst="rect">
            <a:avLst/>
          </a:prstGeom>
          <a:noFill/>
        </p:spPr>
        <p:txBody>
          <a:bodyPr wrap="square" rtlCol="0">
            <a:spAutoFit/>
          </a:bodyPr>
          <a:lstStyle/>
          <a:p>
            <a:pPr marL="457200" indent="-457200">
              <a:buFont typeface="+mj-lt"/>
              <a:buAutoNum type="arabicPeriod"/>
            </a:pPr>
            <a:r>
              <a:rPr lang="fr-FR" sz="2000" b="1" dirty="0"/>
              <a:t>Faire une liste d'épicerie en vue d'une recette précise </a:t>
            </a:r>
            <a:endParaRPr lang="fr-FR" sz="2000" dirty="0"/>
          </a:p>
        </p:txBody>
      </p:sp>
      <p:sp>
        <p:nvSpPr>
          <p:cNvPr id="4" name="ZoneTexte 3">
            <a:extLst>
              <a:ext uri="{FF2B5EF4-FFF2-40B4-BE49-F238E27FC236}">
                <a16:creationId xmlns:a16="http://schemas.microsoft.com/office/drawing/2014/main" id="{43C930C4-334A-5F0D-DB0C-E8B292AD6687}"/>
              </a:ext>
            </a:extLst>
          </p:cNvPr>
          <p:cNvSpPr txBox="1"/>
          <p:nvPr/>
        </p:nvSpPr>
        <p:spPr>
          <a:xfrm>
            <a:off x="340848" y="4207315"/>
            <a:ext cx="4945351" cy="707886"/>
          </a:xfrm>
          <a:prstGeom prst="rect">
            <a:avLst/>
          </a:prstGeom>
          <a:noFill/>
        </p:spPr>
        <p:txBody>
          <a:bodyPr wrap="square" rtlCol="0">
            <a:spAutoFit/>
          </a:bodyPr>
          <a:lstStyle/>
          <a:p>
            <a:pPr marL="457200" indent="-457200">
              <a:buFont typeface="+mj-lt"/>
              <a:buAutoNum type="arabicPeriod" startAt="2"/>
            </a:pPr>
            <a:r>
              <a:rPr lang="fr-FR" sz="2000" b="1" dirty="0"/>
              <a:t>Prévoir la quantité de nourriture à acheter </a:t>
            </a:r>
            <a:endParaRPr lang="fr-FR" sz="2000" dirty="0"/>
          </a:p>
        </p:txBody>
      </p:sp>
      <p:pic>
        <p:nvPicPr>
          <p:cNvPr id="5" name="Image 4" descr="Une image contenant texte, diagramme, capture d’écran, Rectangle&#10;&#10;Description générée automatiquement">
            <a:extLst>
              <a:ext uri="{FF2B5EF4-FFF2-40B4-BE49-F238E27FC236}">
                <a16:creationId xmlns:a16="http://schemas.microsoft.com/office/drawing/2014/main" id="{9A296F96-78B5-6BFA-74BD-7734B5850DC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21829" y="3804790"/>
            <a:ext cx="6231674" cy="2812145"/>
          </a:xfrm>
          <a:prstGeom prst="rect">
            <a:avLst/>
          </a:prstGeom>
        </p:spPr>
      </p:pic>
      <p:pic>
        <p:nvPicPr>
          <p:cNvPr id="9" name="Image 8" descr="Une image contenant texte, diagramme, capture d’écran, Rectangle&#10;&#10;Description générée automatiquement">
            <a:extLst>
              <a:ext uri="{FF2B5EF4-FFF2-40B4-BE49-F238E27FC236}">
                <a16:creationId xmlns:a16="http://schemas.microsoft.com/office/drawing/2014/main" id="{1B40FA58-A517-02CF-DFCB-52C4D449341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21829" y="433887"/>
            <a:ext cx="6231673" cy="2812145"/>
          </a:xfrm>
          <a:prstGeom prst="rect">
            <a:avLst/>
          </a:prstGeom>
        </p:spPr>
      </p:pic>
      <p:sp>
        <p:nvSpPr>
          <p:cNvPr id="3" name="Espace réservé du numéro de diapositive 2">
            <a:extLst>
              <a:ext uri="{FF2B5EF4-FFF2-40B4-BE49-F238E27FC236}">
                <a16:creationId xmlns:a16="http://schemas.microsoft.com/office/drawing/2014/main" id="{129F3A47-479E-E815-FBD4-7143FAA7689C}"/>
              </a:ext>
            </a:extLst>
          </p:cNvPr>
          <p:cNvSpPr>
            <a:spLocks noGrp="1"/>
          </p:cNvSpPr>
          <p:nvPr>
            <p:ph type="sldNum" sz="quarter" idx="12"/>
          </p:nvPr>
        </p:nvSpPr>
        <p:spPr>
          <a:xfrm>
            <a:off x="8853714" y="6492875"/>
            <a:ext cx="3058886" cy="365125"/>
          </a:xfrm>
        </p:spPr>
        <p:txBody>
          <a:bodyPr/>
          <a:lstStyle/>
          <a:p>
            <a:r>
              <a:rPr lang="fr-FR" dirty="0"/>
              <a:t>Compétences alimentaires p</a:t>
            </a:r>
            <a:fld id="{9E7EBF0D-51A4-47B0-A7A6-A671EE34DA3F}" type="slidenum">
              <a:rPr lang="fr-FR" smtClean="0"/>
              <a:t>11</a:t>
            </a:fld>
            <a:endParaRPr lang="fr-FR" dirty="0"/>
          </a:p>
        </p:txBody>
      </p:sp>
      <p:sp>
        <p:nvSpPr>
          <p:cNvPr id="8" name="ZoneTexte 7">
            <a:extLst>
              <a:ext uri="{FF2B5EF4-FFF2-40B4-BE49-F238E27FC236}">
                <a16:creationId xmlns:a16="http://schemas.microsoft.com/office/drawing/2014/main" id="{140DFBDF-78EF-1B1F-17EA-E3FE4D812EBB}"/>
              </a:ext>
            </a:extLst>
          </p:cNvPr>
          <p:cNvSpPr txBox="1"/>
          <p:nvPr/>
        </p:nvSpPr>
        <p:spPr>
          <a:xfrm>
            <a:off x="309343" y="2672461"/>
            <a:ext cx="6096000" cy="338554"/>
          </a:xfrm>
          <a:prstGeom prst="rect">
            <a:avLst/>
          </a:prstGeom>
          <a:noFill/>
        </p:spPr>
        <p:txBody>
          <a:bodyPr wrap="square">
            <a:spAutoFit/>
          </a:bodyPr>
          <a:lstStyle/>
          <a:p>
            <a:r>
              <a:rPr lang="fr-FR" sz="1600" dirty="0"/>
              <a:t>Commentaires du participant (optionnel) :</a:t>
            </a:r>
          </a:p>
        </p:txBody>
      </p:sp>
      <p:sp>
        <p:nvSpPr>
          <p:cNvPr id="10" name="ZoneTexte 9">
            <a:extLst>
              <a:ext uri="{FF2B5EF4-FFF2-40B4-BE49-F238E27FC236}">
                <a16:creationId xmlns:a16="http://schemas.microsoft.com/office/drawing/2014/main" id="{ED4F9B22-ED10-17C0-AD45-1808BF8D2B85}"/>
              </a:ext>
            </a:extLst>
          </p:cNvPr>
          <p:cNvSpPr txBox="1"/>
          <p:nvPr/>
        </p:nvSpPr>
        <p:spPr>
          <a:xfrm>
            <a:off x="286132" y="6025611"/>
            <a:ext cx="6096000" cy="338554"/>
          </a:xfrm>
          <a:prstGeom prst="rect">
            <a:avLst/>
          </a:prstGeom>
          <a:noFill/>
        </p:spPr>
        <p:txBody>
          <a:bodyPr wrap="square">
            <a:spAutoFit/>
          </a:bodyPr>
          <a:lstStyle/>
          <a:p>
            <a:r>
              <a:rPr lang="fr-FR" sz="1600" dirty="0"/>
              <a:t>Commentaires du participant (optionnel) :</a:t>
            </a:r>
          </a:p>
        </p:txBody>
      </p:sp>
      <p:pic>
        <p:nvPicPr>
          <p:cNvPr id="14" name="Image 13">
            <a:extLst>
              <a:ext uri="{FF2B5EF4-FFF2-40B4-BE49-F238E27FC236}">
                <a16:creationId xmlns:a16="http://schemas.microsoft.com/office/drawing/2014/main" id="{79D28D29-5349-6F84-F2DF-C5D3D8A290F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971800" y="4851074"/>
            <a:ext cx="886843" cy="1058782"/>
          </a:xfrm>
          <a:prstGeom prst="rect">
            <a:avLst/>
          </a:prstGeom>
        </p:spPr>
      </p:pic>
      <p:pic>
        <p:nvPicPr>
          <p:cNvPr id="16" name="Image 15">
            <a:extLst>
              <a:ext uri="{FF2B5EF4-FFF2-40B4-BE49-F238E27FC236}">
                <a16:creationId xmlns:a16="http://schemas.microsoft.com/office/drawing/2014/main" id="{63ACEC2E-D1CB-2E0E-CD25-002F2C545D4D}"/>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336684" y="4731457"/>
            <a:ext cx="1054465" cy="1242944"/>
          </a:xfrm>
          <a:prstGeom prst="rect">
            <a:avLst/>
          </a:prstGeom>
        </p:spPr>
      </p:pic>
      <p:sp>
        <p:nvSpPr>
          <p:cNvPr id="17" name="ZoneTexte 16">
            <a:extLst>
              <a:ext uri="{FF2B5EF4-FFF2-40B4-BE49-F238E27FC236}">
                <a16:creationId xmlns:a16="http://schemas.microsoft.com/office/drawing/2014/main" id="{E6FC9D21-CAD8-95F5-C850-CF4BA79E2FF5}"/>
              </a:ext>
            </a:extLst>
          </p:cNvPr>
          <p:cNvSpPr txBox="1"/>
          <p:nvPr/>
        </p:nvSpPr>
        <p:spPr>
          <a:xfrm>
            <a:off x="3858643" y="5102175"/>
            <a:ext cx="439544" cy="369332"/>
          </a:xfrm>
          <a:prstGeom prst="rect">
            <a:avLst/>
          </a:prstGeom>
          <a:noFill/>
        </p:spPr>
        <p:txBody>
          <a:bodyPr wrap="none" rtlCol="0">
            <a:spAutoFit/>
          </a:bodyPr>
          <a:lstStyle/>
          <a:p>
            <a:r>
              <a:rPr lang="fr-CA" dirty="0"/>
              <a:t>ou</a:t>
            </a:r>
            <a:endParaRPr lang="en-CA" dirty="0"/>
          </a:p>
        </p:txBody>
      </p:sp>
    </p:spTree>
    <p:extLst>
      <p:ext uri="{BB962C8B-B14F-4D97-AF65-F5344CB8AC3E}">
        <p14:creationId xmlns:p14="http://schemas.microsoft.com/office/powerpoint/2010/main" val="946335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D5E3E-8804-BCB2-763A-20A3CCF60FF6}"/>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B803558C-0115-091C-6BF1-6F49747A6B4E}"/>
              </a:ext>
            </a:extLst>
          </p:cNvPr>
          <p:cNvSpPr txBox="1"/>
          <p:nvPr/>
        </p:nvSpPr>
        <p:spPr>
          <a:xfrm>
            <a:off x="273802" y="51964"/>
            <a:ext cx="4913846" cy="461665"/>
          </a:xfrm>
          <a:prstGeom prst="rect">
            <a:avLst/>
          </a:prstGeom>
          <a:noFill/>
        </p:spPr>
        <p:txBody>
          <a:bodyPr wrap="none" rtlCol="0">
            <a:spAutoFit/>
          </a:bodyPr>
          <a:lstStyle/>
          <a:p>
            <a:r>
              <a:rPr lang="fr-FR" sz="2400" dirty="0"/>
              <a:t>À quel point êtes-vous bon pour …?</a:t>
            </a:r>
          </a:p>
        </p:txBody>
      </p:sp>
      <p:sp>
        <p:nvSpPr>
          <p:cNvPr id="7" name="Straight Connector 6">
            <a:extLst>
              <a:ext uri="{FF2B5EF4-FFF2-40B4-BE49-F238E27FC236}">
                <a16:creationId xmlns:a16="http://schemas.microsoft.com/office/drawing/2014/main" id="{5C0B3B21-CA7E-E000-D5C3-D6696E1F75AF}"/>
              </a:ext>
            </a:extLst>
          </p:cNvPr>
          <p:cNvSpPr/>
          <p:nvPr/>
        </p:nvSpPr>
        <p:spPr>
          <a:xfrm rot="-2049511">
            <a:off x="1051637" y="6191"/>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19" name="ZoneTexte 18">
            <a:extLst>
              <a:ext uri="{FF2B5EF4-FFF2-40B4-BE49-F238E27FC236}">
                <a16:creationId xmlns:a16="http://schemas.microsoft.com/office/drawing/2014/main" id="{7CCA1A62-024F-AB2C-F8BC-3E4C7D8DD6AA}"/>
              </a:ext>
            </a:extLst>
          </p:cNvPr>
          <p:cNvSpPr txBox="1"/>
          <p:nvPr/>
        </p:nvSpPr>
        <p:spPr>
          <a:xfrm>
            <a:off x="340848" y="3417720"/>
            <a:ext cx="4913846" cy="461665"/>
          </a:xfrm>
          <a:prstGeom prst="rect">
            <a:avLst/>
          </a:prstGeom>
          <a:noFill/>
        </p:spPr>
        <p:txBody>
          <a:bodyPr wrap="none" rtlCol="0">
            <a:spAutoFit/>
          </a:bodyPr>
          <a:lstStyle/>
          <a:p>
            <a:r>
              <a:rPr lang="fr-FR" sz="2400" dirty="0"/>
              <a:t>À quel point êtes-vous bon pour …?</a:t>
            </a:r>
          </a:p>
        </p:txBody>
      </p:sp>
      <p:sp>
        <p:nvSpPr>
          <p:cNvPr id="2" name="ZoneTexte 1">
            <a:extLst>
              <a:ext uri="{FF2B5EF4-FFF2-40B4-BE49-F238E27FC236}">
                <a16:creationId xmlns:a16="http://schemas.microsoft.com/office/drawing/2014/main" id="{4ACD0297-082E-CF00-1905-DCEB138BDBF8}"/>
              </a:ext>
            </a:extLst>
          </p:cNvPr>
          <p:cNvSpPr txBox="1"/>
          <p:nvPr/>
        </p:nvSpPr>
        <p:spPr>
          <a:xfrm>
            <a:off x="340848" y="1265463"/>
            <a:ext cx="4945351" cy="400110"/>
          </a:xfrm>
          <a:prstGeom prst="rect">
            <a:avLst/>
          </a:prstGeom>
          <a:noFill/>
        </p:spPr>
        <p:txBody>
          <a:bodyPr wrap="square" rtlCol="0">
            <a:spAutoFit/>
          </a:bodyPr>
          <a:lstStyle/>
          <a:p>
            <a:pPr marL="457200" indent="-457200">
              <a:buFont typeface="+mj-lt"/>
              <a:buAutoNum type="arabicPeriod" startAt="3"/>
            </a:pPr>
            <a:r>
              <a:rPr lang="fr-FR" sz="2000" b="1" dirty="0"/>
              <a:t>Faire votre épicerie avec une liste</a:t>
            </a:r>
            <a:endParaRPr lang="fr-FR" sz="2000" dirty="0"/>
          </a:p>
        </p:txBody>
      </p:sp>
      <p:sp>
        <p:nvSpPr>
          <p:cNvPr id="4" name="ZoneTexte 3">
            <a:extLst>
              <a:ext uri="{FF2B5EF4-FFF2-40B4-BE49-F238E27FC236}">
                <a16:creationId xmlns:a16="http://schemas.microsoft.com/office/drawing/2014/main" id="{2CCD67CD-98F6-ED21-22FE-76F2C59190FB}"/>
              </a:ext>
            </a:extLst>
          </p:cNvPr>
          <p:cNvSpPr txBox="1"/>
          <p:nvPr/>
        </p:nvSpPr>
        <p:spPr>
          <a:xfrm>
            <a:off x="342592" y="3967367"/>
            <a:ext cx="4945351" cy="1015663"/>
          </a:xfrm>
          <a:prstGeom prst="rect">
            <a:avLst/>
          </a:prstGeom>
          <a:noFill/>
        </p:spPr>
        <p:txBody>
          <a:bodyPr wrap="square" rtlCol="0">
            <a:spAutoFit/>
          </a:bodyPr>
          <a:lstStyle/>
          <a:p>
            <a:pPr marL="457200" indent="-457200">
              <a:buFont typeface="+mj-lt"/>
              <a:buAutoNum type="arabicPeriod" startAt="4"/>
            </a:pPr>
            <a:r>
              <a:rPr lang="fr-FR" sz="2000" b="1" dirty="0"/>
              <a:t>Comparer les prix avant d’acheter des aliments, par exemple entre deux marques</a:t>
            </a:r>
          </a:p>
        </p:txBody>
      </p:sp>
      <p:pic>
        <p:nvPicPr>
          <p:cNvPr id="5" name="Image 4" descr="Une image contenant texte, diagramme, capture d’écran, Rectangle&#10;&#10;Description générée automatiquement">
            <a:extLst>
              <a:ext uri="{FF2B5EF4-FFF2-40B4-BE49-F238E27FC236}">
                <a16:creationId xmlns:a16="http://schemas.microsoft.com/office/drawing/2014/main" id="{484B3EDD-BDB5-2D78-6426-A141143EA4F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65325" y="3824420"/>
            <a:ext cx="6188177" cy="2792516"/>
          </a:xfrm>
          <a:prstGeom prst="rect">
            <a:avLst/>
          </a:prstGeom>
        </p:spPr>
      </p:pic>
      <p:pic>
        <p:nvPicPr>
          <p:cNvPr id="9" name="Image 8" descr="Une image contenant texte, diagramme, capture d’écran, Rectangle&#10;&#10;Description générée automatiquement">
            <a:extLst>
              <a:ext uri="{FF2B5EF4-FFF2-40B4-BE49-F238E27FC236}">
                <a16:creationId xmlns:a16="http://schemas.microsoft.com/office/drawing/2014/main" id="{F07395FB-2427-1013-F0F2-E3B754D93F5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65325" y="370667"/>
            <a:ext cx="6235362" cy="2813809"/>
          </a:xfrm>
          <a:prstGeom prst="rect">
            <a:avLst/>
          </a:prstGeom>
        </p:spPr>
      </p:pic>
      <p:sp>
        <p:nvSpPr>
          <p:cNvPr id="3" name="Espace réservé du numéro de diapositive 2">
            <a:extLst>
              <a:ext uri="{FF2B5EF4-FFF2-40B4-BE49-F238E27FC236}">
                <a16:creationId xmlns:a16="http://schemas.microsoft.com/office/drawing/2014/main" id="{D7281C45-E26E-B2F6-82BC-856322DBC3EE}"/>
              </a:ext>
            </a:extLst>
          </p:cNvPr>
          <p:cNvSpPr>
            <a:spLocks noGrp="1"/>
          </p:cNvSpPr>
          <p:nvPr>
            <p:ph type="sldNum" sz="quarter" idx="12"/>
          </p:nvPr>
        </p:nvSpPr>
        <p:spPr>
          <a:xfrm>
            <a:off x="8882743" y="6492875"/>
            <a:ext cx="3042557" cy="365125"/>
          </a:xfrm>
        </p:spPr>
        <p:txBody>
          <a:bodyPr/>
          <a:lstStyle/>
          <a:p>
            <a:r>
              <a:rPr lang="fr-FR" dirty="0"/>
              <a:t>Compétences alimentaires p</a:t>
            </a:r>
            <a:fld id="{9E7EBF0D-51A4-47B0-A7A6-A671EE34DA3F}" type="slidenum">
              <a:rPr lang="fr-FR" smtClean="0"/>
              <a:t>12</a:t>
            </a:fld>
            <a:endParaRPr lang="fr-FR" dirty="0"/>
          </a:p>
        </p:txBody>
      </p:sp>
      <p:sp>
        <p:nvSpPr>
          <p:cNvPr id="8" name="ZoneTexte 7">
            <a:extLst>
              <a:ext uri="{FF2B5EF4-FFF2-40B4-BE49-F238E27FC236}">
                <a16:creationId xmlns:a16="http://schemas.microsoft.com/office/drawing/2014/main" id="{8A22D614-5782-C174-DD55-97A434C618C6}"/>
              </a:ext>
            </a:extLst>
          </p:cNvPr>
          <p:cNvSpPr txBox="1"/>
          <p:nvPr/>
        </p:nvSpPr>
        <p:spPr>
          <a:xfrm>
            <a:off x="309343" y="2672461"/>
            <a:ext cx="6096000" cy="338554"/>
          </a:xfrm>
          <a:prstGeom prst="rect">
            <a:avLst/>
          </a:prstGeom>
          <a:noFill/>
        </p:spPr>
        <p:txBody>
          <a:bodyPr wrap="square">
            <a:spAutoFit/>
          </a:bodyPr>
          <a:lstStyle/>
          <a:p>
            <a:r>
              <a:rPr lang="fr-FR" sz="1600" dirty="0"/>
              <a:t>Commentaires du participant (optionnel) :</a:t>
            </a:r>
          </a:p>
        </p:txBody>
      </p:sp>
      <p:sp>
        <p:nvSpPr>
          <p:cNvPr id="10" name="ZoneTexte 9">
            <a:extLst>
              <a:ext uri="{FF2B5EF4-FFF2-40B4-BE49-F238E27FC236}">
                <a16:creationId xmlns:a16="http://schemas.microsoft.com/office/drawing/2014/main" id="{E4C47A53-2A28-F255-00E1-A1322AB81410}"/>
              </a:ext>
            </a:extLst>
          </p:cNvPr>
          <p:cNvSpPr txBox="1"/>
          <p:nvPr/>
        </p:nvSpPr>
        <p:spPr>
          <a:xfrm>
            <a:off x="252234" y="6235143"/>
            <a:ext cx="5357776" cy="338554"/>
          </a:xfrm>
          <a:prstGeom prst="rect">
            <a:avLst/>
          </a:prstGeom>
          <a:noFill/>
        </p:spPr>
        <p:txBody>
          <a:bodyPr wrap="square">
            <a:spAutoFit/>
          </a:bodyPr>
          <a:lstStyle/>
          <a:p>
            <a:r>
              <a:rPr lang="fr-FR" sz="1600" dirty="0"/>
              <a:t>Commentaires du participant (optionnel) :</a:t>
            </a:r>
          </a:p>
        </p:txBody>
      </p:sp>
      <p:pic>
        <p:nvPicPr>
          <p:cNvPr id="15" name="Image 14">
            <a:extLst>
              <a:ext uri="{FF2B5EF4-FFF2-40B4-BE49-F238E27FC236}">
                <a16:creationId xmlns:a16="http://schemas.microsoft.com/office/drawing/2014/main" id="{1B97E62F-FE44-0E8C-7BBA-4ACD32DE891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338292" y="4622995"/>
            <a:ext cx="814607" cy="1203623"/>
          </a:xfrm>
          <a:prstGeom prst="rect">
            <a:avLst/>
          </a:prstGeom>
        </p:spPr>
      </p:pic>
      <p:pic>
        <p:nvPicPr>
          <p:cNvPr id="20" name="Image 19">
            <a:extLst>
              <a:ext uri="{FF2B5EF4-FFF2-40B4-BE49-F238E27FC236}">
                <a16:creationId xmlns:a16="http://schemas.microsoft.com/office/drawing/2014/main" id="{971DCCDA-8E8D-DBF9-A523-28525BEE77D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756569" y="4594628"/>
            <a:ext cx="853441" cy="1239279"/>
          </a:xfrm>
          <a:prstGeom prst="rect">
            <a:avLst/>
          </a:prstGeom>
        </p:spPr>
      </p:pic>
      <p:sp>
        <p:nvSpPr>
          <p:cNvPr id="21" name="ZoneTexte 20">
            <a:extLst>
              <a:ext uri="{FF2B5EF4-FFF2-40B4-BE49-F238E27FC236}">
                <a16:creationId xmlns:a16="http://schemas.microsoft.com/office/drawing/2014/main" id="{28200182-9593-A759-13D1-0DFFECBE121C}"/>
              </a:ext>
            </a:extLst>
          </p:cNvPr>
          <p:cNvSpPr txBox="1"/>
          <p:nvPr/>
        </p:nvSpPr>
        <p:spPr>
          <a:xfrm>
            <a:off x="3479358" y="5833658"/>
            <a:ext cx="431528" cy="369332"/>
          </a:xfrm>
          <a:prstGeom prst="rect">
            <a:avLst/>
          </a:prstGeom>
          <a:noFill/>
        </p:spPr>
        <p:txBody>
          <a:bodyPr wrap="none" rtlCol="0">
            <a:spAutoFit/>
          </a:bodyPr>
          <a:lstStyle/>
          <a:p>
            <a:r>
              <a:rPr lang="fr-CA" dirty="0"/>
              <a:t>4$</a:t>
            </a:r>
          </a:p>
        </p:txBody>
      </p:sp>
      <p:sp>
        <p:nvSpPr>
          <p:cNvPr id="22" name="ZoneTexte 21">
            <a:extLst>
              <a:ext uri="{FF2B5EF4-FFF2-40B4-BE49-F238E27FC236}">
                <a16:creationId xmlns:a16="http://schemas.microsoft.com/office/drawing/2014/main" id="{A73E34A7-BE70-62CC-69DC-4DE056C3283D}"/>
              </a:ext>
            </a:extLst>
          </p:cNvPr>
          <p:cNvSpPr txBox="1"/>
          <p:nvPr/>
        </p:nvSpPr>
        <p:spPr>
          <a:xfrm>
            <a:off x="4884504" y="5826618"/>
            <a:ext cx="431528" cy="369332"/>
          </a:xfrm>
          <a:prstGeom prst="rect">
            <a:avLst/>
          </a:prstGeom>
          <a:noFill/>
        </p:spPr>
        <p:txBody>
          <a:bodyPr wrap="none" rtlCol="0">
            <a:spAutoFit/>
          </a:bodyPr>
          <a:lstStyle/>
          <a:p>
            <a:r>
              <a:rPr lang="fr-CA" dirty="0"/>
              <a:t>3$</a:t>
            </a:r>
          </a:p>
        </p:txBody>
      </p:sp>
    </p:spTree>
    <p:extLst>
      <p:ext uri="{BB962C8B-B14F-4D97-AF65-F5344CB8AC3E}">
        <p14:creationId xmlns:p14="http://schemas.microsoft.com/office/powerpoint/2010/main" val="2209088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5FFC49-98FF-F7FD-4AC9-3612A4C5C4DD}"/>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DDCF9869-AC10-5C9E-D031-679C4A0301BA}"/>
              </a:ext>
            </a:extLst>
          </p:cNvPr>
          <p:cNvSpPr txBox="1"/>
          <p:nvPr/>
        </p:nvSpPr>
        <p:spPr>
          <a:xfrm>
            <a:off x="340848" y="105042"/>
            <a:ext cx="4913846" cy="461665"/>
          </a:xfrm>
          <a:prstGeom prst="rect">
            <a:avLst/>
          </a:prstGeom>
          <a:noFill/>
        </p:spPr>
        <p:txBody>
          <a:bodyPr wrap="none" rtlCol="0">
            <a:spAutoFit/>
          </a:bodyPr>
          <a:lstStyle/>
          <a:p>
            <a:r>
              <a:rPr lang="fr-FR" sz="2400" dirty="0"/>
              <a:t>À quel point êtes-vous bon pour …?</a:t>
            </a:r>
          </a:p>
        </p:txBody>
      </p:sp>
      <p:sp>
        <p:nvSpPr>
          <p:cNvPr id="7" name="Straight Connector 6">
            <a:extLst>
              <a:ext uri="{FF2B5EF4-FFF2-40B4-BE49-F238E27FC236}">
                <a16:creationId xmlns:a16="http://schemas.microsoft.com/office/drawing/2014/main" id="{650D436E-A4A1-D1A4-9F55-13788B2EA7B8}"/>
              </a:ext>
            </a:extLst>
          </p:cNvPr>
          <p:cNvSpPr/>
          <p:nvPr/>
        </p:nvSpPr>
        <p:spPr>
          <a:xfrm rot="-2049511">
            <a:off x="1051637" y="6191"/>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19" name="ZoneTexte 18">
            <a:extLst>
              <a:ext uri="{FF2B5EF4-FFF2-40B4-BE49-F238E27FC236}">
                <a16:creationId xmlns:a16="http://schemas.microsoft.com/office/drawing/2014/main" id="{536AF220-C431-0FFE-CB18-F643BDCE9D02}"/>
              </a:ext>
            </a:extLst>
          </p:cNvPr>
          <p:cNvSpPr txBox="1"/>
          <p:nvPr/>
        </p:nvSpPr>
        <p:spPr>
          <a:xfrm>
            <a:off x="340848" y="3453651"/>
            <a:ext cx="4913846" cy="461665"/>
          </a:xfrm>
          <a:prstGeom prst="rect">
            <a:avLst/>
          </a:prstGeom>
          <a:noFill/>
        </p:spPr>
        <p:txBody>
          <a:bodyPr wrap="none" rtlCol="0">
            <a:spAutoFit/>
          </a:bodyPr>
          <a:lstStyle/>
          <a:p>
            <a:r>
              <a:rPr lang="fr-FR" sz="2400" dirty="0"/>
              <a:t>À quel point êtes-vous bon pour …?</a:t>
            </a:r>
          </a:p>
        </p:txBody>
      </p:sp>
      <p:sp>
        <p:nvSpPr>
          <p:cNvPr id="2" name="ZoneTexte 1">
            <a:extLst>
              <a:ext uri="{FF2B5EF4-FFF2-40B4-BE49-F238E27FC236}">
                <a16:creationId xmlns:a16="http://schemas.microsoft.com/office/drawing/2014/main" id="{5B5DAC28-156D-A78B-060B-281EBA141DC8}"/>
              </a:ext>
            </a:extLst>
          </p:cNvPr>
          <p:cNvSpPr txBox="1"/>
          <p:nvPr/>
        </p:nvSpPr>
        <p:spPr>
          <a:xfrm>
            <a:off x="371419" y="788090"/>
            <a:ext cx="4029132" cy="1015663"/>
          </a:xfrm>
          <a:prstGeom prst="rect">
            <a:avLst/>
          </a:prstGeom>
          <a:noFill/>
        </p:spPr>
        <p:txBody>
          <a:bodyPr wrap="square" rtlCol="0">
            <a:spAutoFit/>
          </a:bodyPr>
          <a:lstStyle/>
          <a:p>
            <a:pPr marL="457200" indent="-457200">
              <a:buFont typeface="+mj-lt"/>
              <a:buAutoNum type="arabicPeriod" startAt="5"/>
            </a:pPr>
            <a:r>
              <a:rPr lang="fr-FR" sz="2000" b="1" dirty="0"/>
              <a:t>Consulter l’étiquette sur l'emballage </a:t>
            </a:r>
            <a:r>
              <a:rPr lang="fr-FR" sz="2000" dirty="0"/>
              <a:t>(cas d'allergie, prescription médicale…)</a:t>
            </a:r>
          </a:p>
        </p:txBody>
      </p:sp>
      <p:sp>
        <p:nvSpPr>
          <p:cNvPr id="4" name="ZoneTexte 3">
            <a:extLst>
              <a:ext uri="{FF2B5EF4-FFF2-40B4-BE49-F238E27FC236}">
                <a16:creationId xmlns:a16="http://schemas.microsoft.com/office/drawing/2014/main" id="{D45872F9-6707-2F2A-CD7E-5CB8ADDA1D5A}"/>
              </a:ext>
            </a:extLst>
          </p:cNvPr>
          <p:cNvSpPr txBox="1"/>
          <p:nvPr/>
        </p:nvSpPr>
        <p:spPr>
          <a:xfrm>
            <a:off x="321480" y="4221211"/>
            <a:ext cx="3549733" cy="1938992"/>
          </a:xfrm>
          <a:prstGeom prst="rect">
            <a:avLst/>
          </a:prstGeom>
          <a:noFill/>
        </p:spPr>
        <p:txBody>
          <a:bodyPr wrap="square" rtlCol="0">
            <a:spAutoFit/>
          </a:bodyPr>
          <a:lstStyle/>
          <a:p>
            <a:pPr marL="457200" indent="-457200">
              <a:buFont typeface="+mj-lt"/>
              <a:buAutoNum type="arabicPeriod" startAt="6"/>
            </a:pPr>
            <a:r>
              <a:rPr lang="fr-CA" sz="2000" b="1" dirty="0"/>
              <a:t>Vérifier la date "meilleur avant" sur l'emballage</a:t>
            </a:r>
            <a:r>
              <a:rPr lang="fr-CA" sz="2000" dirty="0"/>
              <a:t> pour vous assurer que l'aliment est encore bon</a:t>
            </a:r>
          </a:p>
        </p:txBody>
      </p:sp>
      <p:pic>
        <p:nvPicPr>
          <p:cNvPr id="5" name="Image 4" descr="Une image contenant texte, diagramme, capture d’écran, Rectangle&#10;&#10;Description générée automatiquement">
            <a:extLst>
              <a:ext uri="{FF2B5EF4-FFF2-40B4-BE49-F238E27FC236}">
                <a16:creationId xmlns:a16="http://schemas.microsoft.com/office/drawing/2014/main" id="{2C3783D1-3B11-2413-B427-404F17B547E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79885" y="3830990"/>
            <a:ext cx="6173618" cy="2785946"/>
          </a:xfrm>
          <a:prstGeom prst="rect">
            <a:avLst/>
          </a:prstGeom>
        </p:spPr>
      </p:pic>
      <p:pic>
        <p:nvPicPr>
          <p:cNvPr id="9" name="Image 8" descr="Une image contenant texte, diagramme, capture d’écran, Rectangle&#10;&#10;Description générée automatiquement">
            <a:extLst>
              <a:ext uri="{FF2B5EF4-FFF2-40B4-BE49-F238E27FC236}">
                <a16:creationId xmlns:a16="http://schemas.microsoft.com/office/drawing/2014/main" id="{228DF312-9728-5586-E210-38EABEC29A8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79885" y="460087"/>
            <a:ext cx="6173617" cy="2785946"/>
          </a:xfrm>
          <a:prstGeom prst="rect">
            <a:avLst/>
          </a:prstGeom>
        </p:spPr>
      </p:pic>
      <p:sp>
        <p:nvSpPr>
          <p:cNvPr id="3" name="Espace réservé du numéro de diapositive 2">
            <a:extLst>
              <a:ext uri="{FF2B5EF4-FFF2-40B4-BE49-F238E27FC236}">
                <a16:creationId xmlns:a16="http://schemas.microsoft.com/office/drawing/2014/main" id="{55EA93A1-5258-F52E-D01A-2FD7AFA885E1}"/>
              </a:ext>
            </a:extLst>
          </p:cNvPr>
          <p:cNvSpPr>
            <a:spLocks noGrp="1"/>
          </p:cNvSpPr>
          <p:nvPr>
            <p:ph type="sldNum" sz="quarter" idx="12"/>
          </p:nvPr>
        </p:nvSpPr>
        <p:spPr>
          <a:xfrm>
            <a:off x="9027886" y="6492875"/>
            <a:ext cx="2884714" cy="365125"/>
          </a:xfrm>
        </p:spPr>
        <p:txBody>
          <a:bodyPr/>
          <a:lstStyle/>
          <a:p>
            <a:r>
              <a:rPr lang="fr-FR" dirty="0"/>
              <a:t>Compétences alimentaires p</a:t>
            </a:r>
            <a:fld id="{9E7EBF0D-51A4-47B0-A7A6-A671EE34DA3F}" type="slidenum">
              <a:rPr lang="fr-FR" smtClean="0"/>
              <a:t>13</a:t>
            </a:fld>
            <a:endParaRPr lang="fr-FR" dirty="0"/>
          </a:p>
        </p:txBody>
      </p:sp>
      <p:pic>
        <p:nvPicPr>
          <p:cNvPr id="1028" name="Picture 4">
            <a:extLst>
              <a:ext uri="{FF2B5EF4-FFF2-40B4-BE49-F238E27FC236}">
                <a16:creationId xmlns:a16="http://schemas.microsoft.com/office/drawing/2014/main" id="{29EE914B-4A58-C29B-02E5-59FD48BC8FBC}"/>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3962259" y="4428452"/>
            <a:ext cx="1926580" cy="142062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 name="ZoneTexte 7">
            <a:extLst>
              <a:ext uri="{FF2B5EF4-FFF2-40B4-BE49-F238E27FC236}">
                <a16:creationId xmlns:a16="http://schemas.microsoft.com/office/drawing/2014/main" id="{6D803354-05D8-6AA5-A04B-30E420F3BC8E}"/>
              </a:ext>
            </a:extLst>
          </p:cNvPr>
          <p:cNvSpPr txBox="1"/>
          <p:nvPr/>
        </p:nvSpPr>
        <p:spPr>
          <a:xfrm>
            <a:off x="129061" y="2791207"/>
            <a:ext cx="2757412" cy="584775"/>
          </a:xfrm>
          <a:prstGeom prst="rect">
            <a:avLst/>
          </a:prstGeom>
          <a:noFill/>
        </p:spPr>
        <p:txBody>
          <a:bodyPr wrap="square">
            <a:spAutoFit/>
          </a:bodyPr>
          <a:lstStyle/>
          <a:p>
            <a:r>
              <a:rPr lang="fr-FR" sz="1600" dirty="0"/>
              <a:t>Commentaires du participant (optionnel) :</a:t>
            </a:r>
          </a:p>
        </p:txBody>
      </p:sp>
      <p:sp>
        <p:nvSpPr>
          <p:cNvPr id="10" name="ZoneTexte 9">
            <a:extLst>
              <a:ext uri="{FF2B5EF4-FFF2-40B4-BE49-F238E27FC236}">
                <a16:creationId xmlns:a16="http://schemas.microsoft.com/office/drawing/2014/main" id="{0B877B28-FE13-F543-8F37-ECB2EEAA950E}"/>
              </a:ext>
            </a:extLst>
          </p:cNvPr>
          <p:cNvSpPr txBox="1"/>
          <p:nvPr/>
        </p:nvSpPr>
        <p:spPr>
          <a:xfrm>
            <a:off x="398026" y="6187690"/>
            <a:ext cx="6096000" cy="338554"/>
          </a:xfrm>
          <a:prstGeom prst="rect">
            <a:avLst/>
          </a:prstGeom>
          <a:noFill/>
        </p:spPr>
        <p:txBody>
          <a:bodyPr wrap="square">
            <a:spAutoFit/>
          </a:bodyPr>
          <a:lstStyle/>
          <a:p>
            <a:r>
              <a:rPr lang="fr-FR" sz="1600" dirty="0"/>
              <a:t>Commentaires du participant (optionnel) :</a:t>
            </a:r>
          </a:p>
        </p:txBody>
      </p:sp>
      <p:pic>
        <p:nvPicPr>
          <p:cNvPr id="11" name="Image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319962" y="1849443"/>
            <a:ext cx="2144746" cy="883840"/>
          </a:xfrm>
          <a:prstGeom prst="rect">
            <a:avLst/>
          </a:prstGeom>
        </p:spPr>
      </p:pic>
      <p:pic>
        <p:nvPicPr>
          <p:cNvPr id="13" name="Image 12"/>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4273551" y="813702"/>
            <a:ext cx="1667836" cy="2397802"/>
          </a:xfrm>
          <a:prstGeom prst="rect">
            <a:avLst/>
          </a:prstGeom>
        </p:spPr>
      </p:pic>
    </p:spTree>
    <p:extLst>
      <p:ext uri="{BB962C8B-B14F-4D97-AF65-F5344CB8AC3E}">
        <p14:creationId xmlns:p14="http://schemas.microsoft.com/office/powerpoint/2010/main" val="3621321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C7271B-4DE1-338F-AAB6-EE95DBC9E772}"/>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FC9F9AB9-FF95-3C27-C040-162C1D10C7ED}"/>
              </a:ext>
            </a:extLst>
          </p:cNvPr>
          <p:cNvSpPr txBox="1"/>
          <p:nvPr/>
        </p:nvSpPr>
        <p:spPr>
          <a:xfrm>
            <a:off x="356600" y="88558"/>
            <a:ext cx="4913846" cy="461665"/>
          </a:xfrm>
          <a:prstGeom prst="rect">
            <a:avLst/>
          </a:prstGeom>
          <a:noFill/>
        </p:spPr>
        <p:txBody>
          <a:bodyPr wrap="none" rtlCol="0">
            <a:spAutoFit/>
          </a:bodyPr>
          <a:lstStyle/>
          <a:p>
            <a:r>
              <a:rPr lang="fr-FR" sz="2400" dirty="0"/>
              <a:t>À quel point êtes-vous bon pour …?</a:t>
            </a:r>
          </a:p>
        </p:txBody>
      </p:sp>
      <p:sp>
        <p:nvSpPr>
          <p:cNvPr id="7" name="Straight Connector 6">
            <a:extLst>
              <a:ext uri="{FF2B5EF4-FFF2-40B4-BE49-F238E27FC236}">
                <a16:creationId xmlns:a16="http://schemas.microsoft.com/office/drawing/2014/main" id="{ED51127B-2249-6716-152D-7A9A6B881C86}"/>
              </a:ext>
            </a:extLst>
          </p:cNvPr>
          <p:cNvSpPr/>
          <p:nvPr/>
        </p:nvSpPr>
        <p:spPr>
          <a:xfrm rot="-2049511">
            <a:off x="1051637" y="6191"/>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2" name="ZoneTexte 1">
            <a:extLst>
              <a:ext uri="{FF2B5EF4-FFF2-40B4-BE49-F238E27FC236}">
                <a16:creationId xmlns:a16="http://schemas.microsoft.com/office/drawing/2014/main" id="{5D25CC53-E50C-2FA8-201B-DCB4C3C4F840}"/>
              </a:ext>
            </a:extLst>
          </p:cNvPr>
          <p:cNvSpPr txBox="1"/>
          <p:nvPr/>
        </p:nvSpPr>
        <p:spPr>
          <a:xfrm>
            <a:off x="356600" y="4768423"/>
            <a:ext cx="4945351" cy="707886"/>
          </a:xfrm>
          <a:prstGeom prst="rect">
            <a:avLst/>
          </a:prstGeom>
          <a:noFill/>
        </p:spPr>
        <p:txBody>
          <a:bodyPr wrap="square" rtlCol="0">
            <a:spAutoFit/>
          </a:bodyPr>
          <a:lstStyle/>
          <a:p>
            <a:pPr marL="457200" indent="-457200">
              <a:buFont typeface="+mj-lt"/>
              <a:buAutoNum type="arabicPeriod" startAt="8"/>
            </a:pPr>
            <a:r>
              <a:rPr lang="fr-FR" sz="2000" b="1" dirty="0"/>
              <a:t>Vous laver les mains avec du savon avant de cuisiner</a:t>
            </a:r>
            <a:endParaRPr lang="fr-FR" sz="2000" dirty="0"/>
          </a:p>
        </p:txBody>
      </p:sp>
      <p:sp>
        <p:nvSpPr>
          <p:cNvPr id="3" name="ZoneTexte 2">
            <a:extLst>
              <a:ext uri="{FF2B5EF4-FFF2-40B4-BE49-F238E27FC236}">
                <a16:creationId xmlns:a16="http://schemas.microsoft.com/office/drawing/2014/main" id="{F89116ED-9D13-5544-1C86-118B92E79F00}"/>
              </a:ext>
            </a:extLst>
          </p:cNvPr>
          <p:cNvSpPr txBox="1"/>
          <p:nvPr/>
        </p:nvSpPr>
        <p:spPr>
          <a:xfrm>
            <a:off x="440804" y="1234598"/>
            <a:ext cx="4945351" cy="1323439"/>
          </a:xfrm>
          <a:prstGeom prst="rect">
            <a:avLst/>
          </a:prstGeom>
          <a:noFill/>
        </p:spPr>
        <p:txBody>
          <a:bodyPr wrap="square" rtlCol="0">
            <a:spAutoFit/>
          </a:bodyPr>
          <a:lstStyle/>
          <a:p>
            <a:pPr marL="457200" indent="-457200">
              <a:buFont typeface="+mj-lt"/>
              <a:buAutoNum type="arabicPeriod" startAt="7"/>
            </a:pPr>
            <a:r>
              <a:rPr lang="fr-FR" sz="2000" b="1" dirty="0"/>
              <a:t>Ranger les aliments au bon endroit </a:t>
            </a:r>
            <a:r>
              <a:rPr lang="fr-FR" sz="2000" dirty="0"/>
              <a:t>(réfrigérateur, garde-manger, placard, armoire…)</a:t>
            </a:r>
          </a:p>
          <a:p>
            <a:endParaRPr lang="fr-FR" sz="2000" dirty="0"/>
          </a:p>
        </p:txBody>
      </p:sp>
      <p:pic>
        <p:nvPicPr>
          <p:cNvPr id="5" name="Image 4" descr="Une image contenant texte, diagramme, capture d’écran, Rectangle&#10;&#10;Description générée automatiquement">
            <a:extLst>
              <a:ext uri="{FF2B5EF4-FFF2-40B4-BE49-F238E27FC236}">
                <a16:creationId xmlns:a16="http://schemas.microsoft.com/office/drawing/2014/main" id="{02C613B3-173C-9FEA-791C-F5A6A8DE5FB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89569" y="3835360"/>
            <a:ext cx="6163934" cy="2781576"/>
          </a:xfrm>
          <a:prstGeom prst="rect">
            <a:avLst/>
          </a:prstGeom>
        </p:spPr>
      </p:pic>
      <p:pic>
        <p:nvPicPr>
          <p:cNvPr id="9" name="Image 8" descr="Une image contenant texte, diagramme, capture d’écran, Rectangle&#10;&#10;Description générée automatiquement">
            <a:extLst>
              <a:ext uri="{FF2B5EF4-FFF2-40B4-BE49-F238E27FC236}">
                <a16:creationId xmlns:a16="http://schemas.microsoft.com/office/drawing/2014/main" id="{32D5997E-4EAD-B044-FCD8-92A55229B43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89569" y="464458"/>
            <a:ext cx="6163934" cy="2781576"/>
          </a:xfrm>
          <a:prstGeom prst="rect">
            <a:avLst/>
          </a:prstGeom>
        </p:spPr>
      </p:pic>
      <p:sp>
        <p:nvSpPr>
          <p:cNvPr id="4" name="Espace réservé du numéro de diapositive 3">
            <a:extLst>
              <a:ext uri="{FF2B5EF4-FFF2-40B4-BE49-F238E27FC236}">
                <a16:creationId xmlns:a16="http://schemas.microsoft.com/office/drawing/2014/main" id="{A8606F69-34B3-8548-CB30-60B1C70A650D}"/>
              </a:ext>
            </a:extLst>
          </p:cNvPr>
          <p:cNvSpPr>
            <a:spLocks noGrp="1"/>
          </p:cNvSpPr>
          <p:nvPr>
            <p:ph type="sldNum" sz="quarter" idx="12"/>
          </p:nvPr>
        </p:nvSpPr>
        <p:spPr>
          <a:xfrm>
            <a:off x="8998857" y="6492875"/>
            <a:ext cx="3037102" cy="365125"/>
          </a:xfrm>
        </p:spPr>
        <p:txBody>
          <a:bodyPr/>
          <a:lstStyle/>
          <a:p>
            <a:r>
              <a:rPr lang="fr-FR" dirty="0"/>
              <a:t>Compétences alimentaires p</a:t>
            </a:r>
            <a:fld id="{9E7EBF0D-51A4-47B0-A7A6-A671EE34DA3F}" type="slidenum">
              <a:rPr lang="fr-FR" smtClean="0"/>
              <a:t>14</a:t>
            </a:fld>
            <a:endParaRPr lang="fr-FR" dirty="0"/>
          </a:p>
        </p:txBody>
      </p:sp>
      <p:sp>
        <p:nvSpPr>
          <p:cNvPr id="8" name="ZoneTexte 7">
            <a:extLst>
              <a:ext uri="{FF2B5EF4-FFF2-40B4-BE49-F238E27FC236}">
                <a16:creationId xmlns:a16="http://schemas.microsoft.com/office/drawing/2014/main" id="{729E0BF0-532F-A2AF-242B-1F860F28F185}"/>
              </a:ext>
            </a:extLst>
          </p:cNvPr>
          <p:cNvSpPr txBox="1"/>
          <p:nvPr/>
        </p:nvSpPr>
        <p:spPr>
          <a:xfrm>
            <a:off x="309343" y="2672461"/>
            <a:ext cx="6096000" cy="338554"/>
          </a:xfrm>
          <a:prstGeom prst="rect">
            <a:avLst/>
          </a:prstGeom>
          <a:noFill/>
        </p:spPr>
        <p:txBody>
          <a:bodyPr wrap="square">
            <a:spAutoFit/>
          </a:bodyPr>
          <a:lstStyle/>
          <a:p>
            <a:r>
              <a:rPr lang="fr-FR" sz="1600" dirty="0"/>
              <a:t>Commentaires du participant (optionnel) :</a:t>
            </a:r>
          </a:p>
        </p:txBody>
      </p:sp>
      <p:sp>
        <p:nvSpPr>
          <p:cNvPr id="10" name="ZoneTexte 9">
            <a:extLst>
              <a:ext uri="{FF2B5EF4-FFF2-40B4-BE49-F238E27FC236}">
                <a16:creationId xmlns:a16="http://schemas.microsoft.com/office/drawing/2014/main" id="{A1A8EFEC-6DFA-6C21-30C6-5C086CAEDC47}"/>
              </a:ext>
            </a:extLst>
          </p:cNvPr>
          <p:cNvSpPr txBox="1"/>
          <p:nvPr/>
        </p:nvSpPr>
        <p:spPr>
          <a:xfrm>
            <a:off x="440804" y="5991407"/>
            <a:ext cx="6096000" cy="338554"/>
          </a:xfrm>
          <a:prstGeom prst="rect">
            <a:avLst/>
          </a:prstGeom>
          <a:noFill/>
        </p:spPr>
        <p:txBody>
          <a:bodyPr wrap="square">
            <a:spAutoFit/>
          </a:bodyPr>
          <a:lstStyle/>
          <a:p>
            <a:r>
              <a:rPr lang="fr-FR" sz="1600" dirty="0"/>
              <a:t>Commentaires du participant (optionnel) :</a:t>
            </a:r>
          </a:p>
        </p:txBody>
      </p:sp>
      <p:sp>
        <p:nvSpPr>
          <p:cNvPr id="19" name="ZoneTexte 18">
            <a:extLst>
              <a:ext uri="{FF2B5EF4-FFF2-40B4-BE49-F238E27FC236}">
                <a16:creationId xmlns:a16="http://schemas.microsoft.com/office/drawing/2014/main" id="{9D61B5EF-0BEF-FD55-B27C-18432C8D0218}"/>
              </a:ext>
            </a:extLst>
          </p:cNvPr>
          <p:cNvSpPr txBox="1"/>
          <p:nvPr/>
        </p:nvSpPr>
        <p:spPr>
          <a:xfrm>
            <a:off x="356600" y="3388209"/>
            <a:ext cx="4913846" cy="461665"/>
          </a:xfrm>
          <a:prstGeom prst="rect">
            <a:avLst/>
          </a:prstGeom>
          <a:noFill/>
        </p:spPr>
        <p:txBody>
          <a:bodyPr wrap="none" rtlCol="0">
            <a:spAutoFit/>
          </a:bodyPr>
          <a:lstStyle/>
          <a:p>
            <a:r>
              <a:rPr lang="fr-FR" sz="2400" dirty="0"/>
              <a:t>À quel point êtes-vous bon pour …?</a:t>
            </a:r>
          </a:p>
        </p:txBody>
      </p:sp>
    </p:spTree>
    <p:extLst>
      <p:ext uri="{BB962C8B-B14F-4D97-AF65-F5344CB8AC3E}">
        <p14:creationId xmlns:p14="http://schemas.microsoft.com/office/powerpoint/2010/main" val="2020996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EA320C-3337-D613-CF3A-2A4F10CF55B1}"/>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445D3B0A-B96B-C8B3-A502-C242DCC62AF7}"/>
              </a:ext>
            </a:extLst>
          </p:cNvPr>
          <p:cNvSpPr txBox="1"/>
          <p:nvPr/>
        </p:nvSpPr>
        <p:spPr>
          <a:xfrm>
            <a:off x="340848" y="92831"/>
            <a:ext cx="4913846" cy="461665"/>
          </a:xfrm>
          <a:prstGeom prst="rect">
            <a:avLst/>
          </a:prstGeom>
          <a:noFill/>
        </p:spPr>
        <p:txBody>
          <a:bodyPr wrap="none" rtlCol="0">
            <a:spAutoFit/>
          </a:bodyPr>
          <a:lstStyle/>
          <a:p>
            <a:r>
              <a:rPr lang="fr-FR" sz="2400" dirty="0"/>
              <a:t>À quel point êtes-vous bon pour …?</a:t>
            </a:r>
          </a:p>
        </p:txBody>
      </p:sp>
      <p:sp>
        <p:nvSpPr>
          <p:cNvPr id="7" name="Straight Connector 6">
            <a:extLst>
              <a:ext uri="{FF2B5EF4-FFF2-40B4-BE49-F238E27FC236}">
                <a16:creationId xmlns:a16="http://schemas.microsoft.com/office/drawing/2014/main" id="{524EA319-DF35-CD3B-CEEE-E281A83F76F5}"/>
              </a:ext>
            </a:extLst>
          </p:cNvPr>
          <p:cNvSpPr/>
          <p:nvPr/>
        </p:nvSpPr>
        <p:spPr>
          <a:xfrm rot="-2049511">
            <a:off x="1051637" y="6191"/>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19" name="ZoneTexte 18">
            <a:extLst>
              <a:ext uri="{FF2B5EF4-FFF2-40B4-BE49-F238E27FC236}">
                <a16:creationId xmlns:a16="http://schemas.microsoft.com/office/drawing/2014/main" id="{CEC6D448-B3F3-AEE5-1257-79CE2BAE1831}"/>
              </a:ext>
            </a:extLst>
          </p:cNvPr>
          <p:cNvSpPr txBox="1"/>
          <p:nvPr/>
        </p:nvSpPr>
        <p:spPr>
          <a:xfrm>
            <a:off x="309342" y="3391029"/>
            <a:ext cx="4913846" cy="461665"/>
          </a:xfrm>
          <a:prstGeom prst="rect">
            <a:avLst/>
          </a:prstGeom>
          <a:noFill/>
        </p:spPr>
        <p:txBody>
          <a:bodyPr wrap="none" rtlCol="0">
            <a:spAutoFit/>
          </a:bodyPr>
          <a:lstStyle/>
          <a:p>
            <a:r>
              <a:rPr lang="fr-FR" sz="2400" dirty="0"/>
              <a:t>À quel point êtes-vous bon pour …?</a:t>
            </a:r>
          </a:p>
        </p:txBody>
      </p:sp>
      <p:sp>
        <p:nvSpPr>
          <p:cNvPr id="2" name="ZoneTexte 1">
            <a:extLst>
              <a:ext uri="{FF2B5EF4-FFF2-40B4-BE49-F238E27FC236}">
                <a16:creationId xmlns:a16="http://schemas.microsoft.com/office/drawing/2014/main" id="{C0F7F301-E923-44EA-4E04-B4D6EBA0C450}"/>
              </a:ext>
            </a:extLst>
          </p:cNvPr>
          <p:cNvSpPr txBox="1"/>
          <p:nvPr/>
        </p:nvSpPr>
        <p:spPr>
          <a:xfrm>
            <a:off x="309343" y="4948134"/>
            <a:ext cx="4945351" cy="400110"/>
          </a:xfrm>
          <a:prstGeom prst="rect">
            <a:avLst/>
          </a:prstGeom>
          <a:noFill/>
        </p:spPr>
        <p:txBody>
          <a:bodyPr wrap="square" rtlCol="0">
            <a:spAutoFit/>
          </a:bodyPr>
          <a:lstStyle/>
          <a:p>
            <a:r>
              <a:rPr lang="fr-FR" sz="2000" b="1" dirty="0"/>
              <a:t>10.  Suivre des recettes pour cuisiner </a:t>
            </a:r>
            <a:endParaRPr lang="fr-FR" sz="2000" dirty="0"/>
          </a:p>
        </p:txBody>
      </p:sp>
      <p:sp>
        <p:nvSpPr>
          <p:cNvPr id="3" name="ZoneTexte 2">
            <a:extLst>
              <a:ext uri="{FF2B5EF4-FFF2-40B4-BE49-F238E27FC236}">
                <a16:creationId xmlns:a16="http://schemas.microsoft.com/office/drawing/2014/main" id="{BE5A728E-7571-6D95-DC90-5563FD21D777}"/>
              </a:ext>
            </a:extLst>
          </p:cNvPr>
          <p:cNvSpPr txBox="1"/>
          <p:nvPr/>
        </p:nvSpPr>
        <p:spPr>
          <a:xfrm>
            <a:off x="309342" y="1333048"/>
            <a:ext cx="4945351" cy="1015663"/>
          </a:xfrm>
          <a:prstGeom prst="rect">
            <a:avLst/>
          </a:prstGeom>
          <a:noFill/>
        </p:spPr>
        <p:txBody>
          <a:bodyPr wrap="square" rtlCol="0">
            <a:spAutoFit/>
          </a:bodyPr>
          <a:lstStyle/>
          <a:p>
            <a:pPr marL="457200" indent="-457200">
              <a:buFont typeface="+mj-lt"/>
              <a:buAutoNum type="arabicPeriod" startAt="9"/>
            </a:pPr>
            <a:r>
              <a:rPr lang="fr-FR" sz="2000" b="1" dirty="0"/>
              <a:t>Sortir les ustensiles et les ingrédients avant de débuter la recette</a:t>
            </a:r>
            <a:endParaRPr lang="fr-FR" sz="2000" dirty="0"/>
          </a:p>
        </p:txBody>
      </p:sp>
      <p:pic>
        <p:nvPicPr>
          <p:cNvPr id="5" name="Image 4" descr="Une image contenant texte, diagramme, capture d’écran, Rectangle&#10;&#10;Description générée automatiquement">
            <a:extLst>
              <a:ext uri="{FF2B5EF4-FFF2-40B4-BE49-F238E27FC236}">
                <a16:creationId xmlns:a16="http://schemas.microsoft.com/office/drawing/2014/main" id="{727F2B95-69D1-F5BF-368F-4E05AACEC00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66971" y="3870289"/>
            <a:ext cx="6086532" cy="2746647"/>
          </a:xfrm>
          <a:prstGeom prst="rect">
            <a:avLst/>
          </a:prstGeom>
        </p:spPr>
      </p:pic>
      <p:pic>
        <p:nvPicPr>
          <p:cNvPr id="9" name="Image 8" descr="Une image contenant texte, diagramme, capture d’écran, Rectangle&#10;&#10;Description générée automatiquement">
            <a:extLst>
              <a:ext uri="{FF2B5EF4-FFF2-40B4-BE49-F238E27FC236}">
                <a16:creationId xmlns:a16="http://schemas.microsoft.com/office/drawing/2014/main" id="{EBC3AC4D-4027-3531-360C-D28433A7B65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66971" y="499386"/>
            <a:ext cx="6086532" cy="2746647"/>
          </a:xfrm>
          <a:prstGeom prst="rect">
            <a:avLst/>
          </a:prstGeom>
        </p:spPr>
      </p:pic>
      <p:sp>
        <p:nvSpPr>
          <p:cNvPr id="4" name="Espace réservé du numéro de diapositive 3">
            <a:extLst>
              <a:ext uri="{FF2B5EF4-FFF2-40B4-BE49-F238E27FC236}">
                <a16:creationId xmlns:a16="http://schemas.microsoft.com/office/drawing/2014/main" id="{829A854A-F1F6-BD9C-2D10-AFB3908F2676}"/>
              </a:ext>
            </a:extLst>
          </p:cNvPr>
          <p:cNvSpPr>
            <a:spLocks noGrp="1"/>
          </p:cNvSpPr>
          <p:nvPr>
            <p:ph type="sldNum" sz="quarter" idx="12"/>
          </p:nvPr>
        </p:nvSpPr>
        <p:spPr>
          <a:xfrm>
            <a:off x="9114971" y="6492875"/>
            <a:ext cx="2839493" cy="365125"/>
          </a:xfrm>
        </p:spPr>
        <p:txBody>
          <a:bodyPr/>
          <a:lstStyle/>
          <a:p>
            <a:r>
              <a:rPr lang="fr-FR" dirty="0"/>
              <a:t>Compétences alimentaires p</a:t>
            </a:r>
            <a:fld id="{9E7EBF0D-51A4-47B0-A7A6-A671EE34DA3F}" type="slidenum">
              <a:rPr lang="fr-FR" smtClean="0"/>
              <a:t>15</a:t>
            </a:fld>
            <a:endParaRPr lang="fr-FR" dirty="0"/>
          </a:p>
        </p:txBody>
      </p:sp>
      <p:sp>
        <p:nvSpPr>
          <p:cNvPr id="8" name="ZoneTexte 7">
            <a:extLst>
              <a:ext uri="{FF2B5EF4-FFF2-40B4-BE49-F238E27FC236}">
                <a16:creationId xmlns:a16="http://schemas.microsoft.com/office/drawing/2014/main" id="{D6950F02-A245-69C7-E4B6-E9E8BC99BC60}"/>
              </a:ext>
            </a:extLst>
          </p:cNvPr>
          <p:cNvSpPr txBox="1"/>
          <p:nvPr/>
        </p:nvSpPr>
        <p:spPr>
          <a:xfrm>
            <a:off x="309343" y="2672461"/>
            <a:ext cx="6096000" cy="338554"/>
          </a:xfrm>
          <a:prstGeom prst="rect">
            <a:avLst/>
          </a:prstGeom>
          <a:noFill/>
        </p:spPr>
        <p:txBody>
          <a:bodyPr wrap="square">
            <a:spAutoFit/>
          </a:bodyPr>
          <a:lstStyle/>
          <a:p>
            <a:r>
              <a:rPr lang="fr-FR" sz="1600" dirty="0"/>
              <a:t>Commentaires du participant (optionnel) :</a:t>
            </a:r>
          </a:p>
        </p:txBody>
      </p:sp>
      <p:sp>
        <p:nvSpPr>
          <p:cNvPr id="10" name="ZoneTexte 9">
            <a:extLst>
              <a:ext uri="{FF2B5EF4-FFF2-40B4-BE49-F238E27FC236}">
                <a16:creationId xmlns:a16="http://schemas.microsoft.com/office/drawing/2014/main" id="{61CB94B0-A855-47A1-E461-709E8B01CCD6}"/>
              </a:ext>
            </a:extLst>
          </p:cNvPr>
          <p:cNvSpPr txBox="1"/>
          <p:nvPr/>
        </p:nvSpPr>
        <p:spPr>
          <a:xfrm>
            <a:off x="340848" y="6212330"/>
            <a:ext cx="6096000" cy="338554"/>
          </a:xfrm>
          <a:prstGeom prst="rect">
            <a:avLst/>
          </a:prstGeom>
          <a:noFill/>
        </p:spPr>
        <p:txBody>
          <a:bodyPr wrap="square">
            <a:spAutoFit/>
          </a:bodyPr>
          <a:lstStyle/>
          <a:p>
            <a:r>
              <a:rPr lang="fr-FR" sz="1600" dirty="0"/>
              <a:t>Commentaires du participant (optionnel) :</a:t>
            </a:r>
          </a:p>
        </p:txBody>
      </p:sp>
    </p:spTree>
    <p:extLst>
      <p:ext uri="{BB962C8B-B14F-4D97-AF65-F5344CB8AC3E}">
        <p14:creationId xmlns:p14="http://schemas.microsoft.com/office/powerpoint/2010/main" val="4105650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A9A379-7583-A332-7D51-3EC756639F92}"/>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A3130FD9-63B5-248F-E604-54007DEE1337}"/>
              </a:ext>
            </a:extLst>
          </p:cNvPr>
          <p:cNvSpPr txBox="1"/>
          <p:nvPr/>
        </p:nvSpPr>
        <p:spPr>
          <a:xfrm>
            <a:off x="340848" y="43587"/>
            <a:ext cx="4913846" cy="461665"/>
          </a:xfrm>
          <a:prstGeom prst="rect">
            <a:avLst/>
          </a:prstGeom>
          <a:noFill/>
        </p:spPr>
        <p:txBody>
          <a:bodyPr wrap="none" rtlCol="0">
            <a:spAutoFit/>
          </a:bodyPr>
          <a:lstStyle/>
          <a:p>
            <a:r>
              <a:rPr lang="fr-FR" sz="2400" dirty="0"/>
              <a:t>À quel point êtes-vous bon pour …?</a:t>
            </a:r>
          </a:p>
        </p:txBody>
      </p:sp>
      <p:sp>
        <p:nvSpPr>
          <p:cNvPr id="9" name="ZoneTexte 8">
            <a:extLst>
              <a:ext uri="{FF2B5EF4-FFF2-40B4-BE49-F238E27FC236}">
                <a16:creationId xmlns:a16="http://schemas.microsoft.com/office/drawing/2014/main" id="{0C7B32F5-6D89-9959-6EE1-4AA4F9C9BAD0}"/>
              </a:ext>
            </a:extLst>
          </p:cNvPr>
          <p:cNvSpPr txBox="1"/>
          <p:nvPr/>
        </p:nvSpPr>
        <p:spPr>
          <a:xfrm>
            <a:off x="372353" y="4605414"/>
            <a:ext cx="4945351" cy="707886"/>
          </a:xfrm>
          <a:prstGeom prst="rect">
            <a:avLst/>
          </a:prstGeom>
          <a:noFill/>
        </p:spPr>
        <p:txBody>
          <a:bodyPr wrap="square" rtlCol="0">
            <a:spAutoFit/>
          </a:bodyPr>
          <a:lstStyle/>
          <a:p>
            <a:pPr marL="457200" indent="-457200">
              <a:buFont typeface="+mj-lt"/>
              <a:buAutoNum type="arabicPeriod" startAt="12"/>
            </a:pPr>
            <a:r>
              <a:rPr lang="fr-CA" sz="2000" b="1" dirty="0"/>
              <a:t>Ranger la vaisselle et les ustensiles de cuisine au bon endroit</a:t>
            </a:r>
            <a:endParaRPr lang="fr-FR" sz="2000" b="1" dirty="0"/>
          </a:p>
        </p:txBody>
      </p:sp>
      <p:sp>
        <p:nvSpPr>
          <p:cNvPr id="7" name="Straight Connector 6">
            <a:extLst>
              <a:ext uri="{FF2B5EF4-FFF2-40B4-BE49-F238E27FC236}">
                <a16:creationId xmlns:a16="http://schemas.microsoft.com/office/drawing/2014/main" id="{00FC5810-7FEA-CDA2-013E-C0FD8FC19D0B}"/>
              </a:ext>
            </a:extLst>
          </p:cNvPr>
          <p:cNvSpPr/>
          <p:nvPr/>
        </p:nvSpPr>
        <p:spPr>
          <a:xfrm rot="-2049511">
            <a:off x="1051637" y="6191"/>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4" name="ZoneTexte 3">
            <a:extLst>
              <a:ext uri="{FF2B5EF4-FFF2-40B4-BE49-F238E27FC236}">
                <a16:creationId xmlns:a16="http://schemas.microsoft.com/office/drawing/2014/main" id="{914E85C5-13BC-5D16-20AE-2CB87461028D}"/>
              </a:ext>
            </a:extLst>
          </p:cNvPr>
          <p:cNvSpPr txBox="1"/>
          <p:nvPr/>
        </p:nvSpPr>
        <p:spPr>
          <a:xfrm>
            <a:off x="340848" y="1084825"/>
            <a:ext cx="4945351" cy="707886"/>
          </a:xfrm>
          <a:prstGeom prst="rect">
            <a:avLst/>
          </a:prstGeom>
          <a:noFill/>
        </p:spPr>
        <p:txBody>
          <a:bodyPr wrap="square" rtlCol="0">
            <a:spAutoFit/>
          </a:bodyPr>
          <a:lstStyle/>
          <a:p>
            <a:pPr marL="457200" indent="-457200">
              <a:buFont typeface="+mj-lt"/>
              <a:buAutoNum type="arabicPeriod" startAt="11"/>
            </a:pPr>
            <a:r>
              <a:rPr lang="fr-FR" sz="2000" b="1" dirty="0"/>
              <a:t>Faire la vaisselle et nettoyer la surface de travail à la fin de l’activité</a:t>
            </a:r>
            <a:endParaRPr lang="fr-FR" sz="2000" dirty="0"/>
          </a:p>
        </p:txBody>
      </p:sp>
      <p:pic>
        <p:nvPicPr>
          <p:cNvPr id="5" name="Image 4" descr="Une image contenant texte, diagramme, capture d’écran, Rectangle&#10;&#10;Description générée automatiquement">
            <a:extLst>
              <a:ext uri="{FF2B5EF4-FFF2-40B4-BE49-F238E27FC236}">
                <a16:creationId xmlns:a16="http://schemas.microsoft.com/office/drawing/2014/main" id="{49C31DFD-EE7B-5A65-45F7-C0979CFD6D5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08913" y="3844089"/>
            <a:ext cx="6144590" cy="2772847"/>
          </a:xfrm>
          <a:prstGeom prst="rect">
            <a:avLst/>
          </a:prstGeom>
        </p:spPr>
      </p:pic>
      <p:pic>
        <p:nvPicPr>
          <p:cNvPr id="10" name="Image 9" descr="Une image contenant texte, diagramme, capture d’écran, Rectangle&#10;&#10;Description générée automatiquement">
            <a:extLst>
              <a:ext uri="{FF2B5EF4-FFF2-40B4-BE49-F238E27FC236}">
                <a16:creationId xmlns:a16="http://schemas.microsoft.com/office/drawing/2014/main" id="{1F686BA3-1717-A6B2-6780-D02CE5AC2E5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08913" y="473187"/>
            <a:ext cx="6144589" cy="2772846"/>
          </a:xfrm>
          <a:prstGeom prst="rect">
            <a:avLst/>
          </a:prstGeom>
        </p:spPr>
      </p:pic>
      <p:sp>
        <p:nvSpPr>
          <p:cNvPr id="8" name="ZoneTexte 7">
            <a:extLst>
              <a:ext uri="{FF2B5EF4-FFF2-40B4-BE49-F238E27FC236}">
                <a16:creationId xmlns:a16="http://schemas.microsoft.com/office/drawing/2014/main" id="{1611483C-6F4D-9CD9-CC20-FB0EA39956BB}"/>
              </a:ext>
            </a:extLst>
          </p:cNvPr>
          <p:cNvSpPr txBox="1"/>
          <p:nvPr/>
        </p:nvSpPr>
        <p:spPr>
          <a:xfrm>
            <a:off x="372353" y="3443214"/>
            <a:ext cx="4913846" cy="461665"/>
          </a:xfrm>
          <a:prstGeom prst="rect">
            <a:avLst/>
          </a:prstGeom>
          <a:noFill/>
        </p:spPr>
        <p:txBody>
          <a:bodyPr wrap="none" rtlCol="0">
            <a:spAutoFit/>
          </a:bodyPr>
          <a:lstStyle/>
          <a:p>
            <a:r>
              <a:rPr lang="fr-FR" sz="2400" dirty="0"/>
              <a:t>À quel point êtes-vous bon pour …?</a:t>
            </a:r>
          </a:p>
        </p:txBody>
      </p:sp>
      <p:sp>
        <p:nvSpPr>
          <p:cNvPr id="3" name="Espace réservé du numéro de diapositive 2">
            <a:extLst>
              <a:ext uri="{FF2B5EF4-FFF2-40B4-BE49-F238E27FC236}">
                <a16:creationId xmlns:a16="http://schemas.microsoft.com/office/drawing/2014/main" id="{0A55E8E4-840A-4D51-C37D-F2DE7256700C}"/>
              </a:ext>
            </a:extLst>
          </p:cNvPr>
          <p:cNvSpPr>
            <a:spLocks noGrp="1"/>
          </p:cNvSpPr>
          <p:nvPr>
            <p:ph type="sldNum" sz="quarter" idx="12"/>
          </p:nvPr>
        </p:nvSpPr>
        <p:spPr>
          <a:xfrm>
            <a:off x="8998857" y="6492875"/>
            <a:ext cx="2924102" cy="365125"/>
          </a:xfrm>
        </p:spPr>
        <p:txBody>
          <a:bodyPr/>
          <a:lstStyle/>
          <a:p>
            <a:r>
              <a:rPr lang="fr-FR" dirty="0"/>
              <a:t>Compétences alimentaires p</a:t>
            </a:r>
            <a:fld id="{9E7EBF0D-51A4-47B0-A7A6-A671EE34DA3F}" type="slidenum">
              <a:rPr lang="fr-FR" smtClean="0"/>
              <a:t>16</a:t>
            </a:fld>
            <a:endParaRPr lang="fr-FR" dirty="0"/>
          </a:p>
        </p:txBody>
      </p:sp>
      <p:sp>
        <p:nvSpPr>
          <p:cNvPr id="11" name="ZoneTexte 10">
            <a:extLst>
              <a:ext uri="{FF2B5EF4-FFF2-40B4-BE49-F238E27FC236}">
                <a16:creationId xmlns:a16="http://schemas.microsoft.com/office/drawing/2014/main" id="{B6BE56F7-8AA7-E308-28EB-B366E54647F9}"/>
              </a:ext>
            </a:extLst>
          </p:cNvPr>
          <p:cNvSpPr txBox="1"/>
          <p:nvPr/>
        </p:nvSpPr>
        <p:spPr>
          <a:xfrm>
            <a:off x="309343" y="2672461"/>
            <a:ext cx="6096000" cy="338554"/>
          </a:xfrm>
          <a:prstGeom prst="rect">
            <a:avLst/>
          </a:prstGeom>
          <a:noFill/>
        </p:spPr>
        <p:txBody>
          <a:bodyPr wrap="square">
            <a:spAutoFit/>
          </a:bodyPr>
          <a:lstStyle/>
          <a:p>
            <a:r>
              <a:rPr lang="fr-FR" sz="1600" dirty="0"/>
              <a:t>Commentaires du participant (optionnel) :</a:t>
            </a:r>
          </a:p>
        </p:txBody>
      </p:sp>
      <p:sp>
        <p:nvSpPr>
          <p:cNvPr id="12" name="ZoneTexte 11">
            <a:extLst>
              <a:ext uri="{FF2B5EF4-FFF2-40B4-BE49-F238E27FC236}">
                <a16:creationId xmlns:a16="http://schemas.microsoft.com/office/drawing/2014/main" id="{F13DAB30-EA9F-9637-C857-94556DAAB04F}"/>
              </a:ext>
            </a:extLst>
          </p:cNvPr>
          <p:cNvSpPr txBox="1"/>
          <p:nvPr/>
        </p:nvSpPr>
        <p:spPr>
          <a:xfrm>
            <a:off x="309343" y="6180191"/>
            <a:ext cx="6096000" cy="338554"/>
          </a:xfrm>
          <a:prstGeom prst="rect">
            <a:avLst/>
          </a:prstGeom>
          <a:noFill/>
        </p:spPr>
        <p:txBody>
          <a:bodyPr wrap="square">
            <a:spAutoFit/>
          </a:bodyPr>
          <a:lstStyle/>
          <a:p>
            <a:r>
              <a:rPr lang="fr-FR" sz="1600" dirty="0"/>
              <a:t>Commentaires du participant (optionnel) :</a:t>
            </a:r>
          </a:p>
        </p:txBody>
      </p:sp>
    </p:spTree>
    <p:extLst>
      <p:ext uri="{BB962C8B-B14F-4D97-AF65-F5344CB8AC3E}">
        <p14:creationId xmlns:p14="http://schemas.microsoft.com/office/powerpoint/2010/main" val="1336020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E223F8-63FF-2236-325E-DED84B4DC421}"/>
              </a:ext>
            </a:extLst>
          </p:cNvPr>
          <p:cNvSpPr>
            <a:spLocks noGrp="1"/>
          </p:cNvSpPr>
          <p:nvPr>
            <p:ph type="ctrTitle"/>
          </p:nvPr>
        </p:nvSpPr>
        <p:spPr>
          <a:xfrm>
            <a:off x="1524000" y="800571"/>
            <a:ext cx="9144000" cy="1577294"/>
          </a:xfrm>
        </p:spPr>
        <p:txBody>
          <a:bodyPr>
            <a:normAutofit/>
          </a:bodyPr>
          <a:lstStyle/>
          <a:p>
            <a:r>
              <a:rPr lang="fr-FR" sz="3600" b="1" dirty="0"/>
              <a:t>Évaluation des compétences culinaires et alimentaires </a:t>
            </a:r>
            <a:r>
              <a:rPr lang="fr-FR" sz="3600" baseline="30000" dirty="0"/>
              <a:t>1</a:t>
            </a:r>
            <a:endParaRPr lang="fr-FR" sz="3600" b="1" dirty="0"/>
          </a:p>
        </p:txBody>
      </p:sp>
      <p:sp>
        <p:nvSpPr>
          <p:cNvPr id="3" name="Sous-titre 2">
            <a:extLst>
              <a:ext uri="{FF2B5EF4-FFF2-40B4-BE49-F238E27FC236}">
                <a16:creationId xmlns:a16="http://schemas.microsoft.com/office/drawing/2014/main" id="{A29A90F0-A931-A4A6-701C-B344E57DBDE9}"/>
              </a:ext>
            </a:extLst>
          </p:cNvPr>
          <p:cNvSpPr>
            <a:spLocks noGrp="1"/>
          </p:cNvSpPr>
          <p:nvPr>
            <p:ph type="subTitle" idx="1"/>
          </p:nvPr>
        </p:nvSpPr>
        <p:spPr>
          <a:xfrm>
            <a:off x="1524000" y="2654808"/>
            <a:ext cx="9144000" cy="525462"/>
          </a:xfrm>
        </p:spPr>
        <p:txBody>
          <a:bodyPr>
            <a:normAutofit fontScale="85000" lnSpcReduction="10000"/>
          </a:bodyPr>
          <a:lstStyle/>
          <a:p>
            <a:r>
              <a:rPr lang="fr-FR" sz="2800" dirty="0"/>
              <a:t>Questionnaire traduit en français et adapté pour la neurodiversité </a:t>
            </a:r>
            <a:r>
              <a:rPr lang="fr-FR" sz="2800" baseline="30000" dirty="0"/>
              <a:t>2</a:t>
            </a:r>
            <a:endParaRPr lang="fr-FR" sz="2800" dirty="0"/>
          </a:p>
          <a:p>
            <a:endParaRPr lang="fr-FR" sz="2800" dirty="0"/>
          </a:p>
        </p:txBody>
      </p:sp>
      <p:pic>
        <p:nvPicPr>
          <p:cNvPr id="4" name="Image 3">
            <a:extLst>
              <a:ext uri="{FF2B5EF4-FFF2-40B4-BE49-F238E27FC236}">
                <a16:creationId xmlns:a16="http://schemas.microsoft.com/office/drawing/2014/main" id="{667FFE1A-49EA-56C2-3F04-9C62548433C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46067" y="291420"/>
            <a:ext cx="3378233" cy="765655"/>
          </a:xfrm>
          <a:prstGeom prst="rect">
            <a:avLst/>
          </a:prstGeom>
        </p:spPr>
      </p:pic>
      <p:sp>
        <p:nvSpPr>
          <p:cNvPr id="5" name="ZoneTexte 4">
            <a:extLst>
              <a:ext uri="{FF2B5EF4-FFF2-40B4-BE49-F238E27FC236}">
                <a16:creationId xmlns:a16="http://schemas.microsoft.com/office/drawing/2014/main" id="{6E8DC6FF-AF5B-F10E-1E65-A6B00CC328B8}"/>
              </a:ext>
            </a:extLst>
          </p:cNvPr>
          <p:cNvSpPr txBox="1"/>
          <p:nvPr/>
        </p:nvSpPr>
        <p:spPr>
          <a:xfrm>
            <a:off x="165369" y="6057429"/>
            <a:ext cx="10372002" cy="830997"/>
          </a:xfrm>
          <a:prstGeom prst="rect">
            <a:avLst/>
          </a:prstGeom>
          <a:noFill/>
        </p:spPr>
        <p:txBody>
          <a:bodyPr wrap="square" rtlCol="0">
            <a:spAutoFit/>
          </a:bodyPr>
          <a:lstStyle/>
          <a:p>
            <a:pPr marL="342900" indent="-342900">
              <a:buAutoNum type="arabicPeriod"/>
            </a:pPr>
            <a:r>
              <a:rPr lang="en-US" sz="1200" dirty="0">
                <a:effectLst/>
              </a:rPr>
              <a:t>Lavelle F, McGowan L, Hollywood L, </a:t>
            </a:r>
            <a:r>
              <a:rPr lang="en-US" sz="1200" dirty="0" err="1">
                <a:effectLst/>
              </a:rPr>
              <a:t>Surgenor</a:t>
            </a:r>
            <a:r>
              <a:rPr lang="en-US" sz="1200" dirty="0">
                <a:effectLst/>
              </a:rPr>
              <a:t> D, </a:t>
            </a:r>
            <a:r>
              <a:rPr lang="en-US" sz="1200" dirty="0" err="1">
                <a:effectLst/>
              </a:rPr>
              <a:t>McCloat</a:t>
            </a:r>
            <a:r>
              <a:rPr lang="en-US" sz="1200" dirty="0">
                <a:effectLst/>
              </a:rPr>
              <a:t> A, Mooney E, et al. The development and validation of measures to assess cooking skills and food skills. Int J </a:t>
            </a:r>
            <a:r>
              <a:rPr lang="en-US" sz="1200" dirty="0" err="1">
                <a:effectLst/>
              </a:rPr>
              <a:t>Behav</a:t>
            </a:r>
            <a:r>
              <a:rPr lang="en-US" sz="1200" dirty="0">
                <a:effectLst/>
              </a:rPr>
              <a:t> </a:t>
            </a:r>
            <a:r>
              <a:rPr lang="en-US" sz="1200" dirty="0" err="1">
                <a:effectLst/>
              </a:rPr>
              <a:t>Nutr</a:t>
            </a:r>
            <a:r>
              <a:rPr lang="en-US" sz="1200" dirty="0">
                <a:effectLst/>
              </a:rPr>
              <a:t> Phys Act. 2 sept 2017;14(1):118.</a:t>
            </a:r>
          </a:p>
          <a:p>
            <a:r>
              <a:rPr lang="en-US" sz="1200" dirty="0">
                <a:effectLst/>
                <a:sym typeface="Symbol" panose="05050102010706020507" pitchFamily="18" charset="2"/>
              </a:rPr>
              <a:t>2.    </a:t>
            </a:r>
            <a:r>
              <a:rPr lang="en-US" sz="1200" dirty="0">
                <a:effectLst/>
              </a:rPr>
              <a:t>Théophile Janty, </a:t>
            </a:r>
            <a:r>
              <a:rPr lang="en-US" sz="1200" dirty="0"/>
              <a:t>erg, MSc(c) sous la direction de Claude Vincent, PhD, erg. et Frédérique Poncet, PhD, erg.</a:t>
            </a:r>
            <a:r>
              <a:rPr lang="fr-FR" sz="1200" dirty="0"/>
              <a:t> ,  </a:t>
            </a:r>
            <a:r>
              <a:rPr lang="fr-FR" sz="1100" dirty="0"/>
              <a:t>7 février 2025.</a:t>
            </a:r>
            <a:endParaRPr lang="en-US" sz="1100" dirty="0"/>
          </a:p>
        </p:txBody>
      </p:sp>
      <p:sp>
        <p:nvSpPr>
          <p:cNvPr id="6" name="ZoneTexte 5">
            <a:extLst>
              <a:ext uri="{FF2B5EF4-FFF2-40B4-BE49-F238E27FC236}">
                <a16:creationId xmlns:a16="http://schemas.microsoft.com/office/drawing/2014/main" id="{E312EA84-6E54-D45D-4629-18F4FC61D693}"/>
              </a:ext>
            </a:extLst>
          </p:cNvPr>
          <p:cNvSpPr txBox="1"/>
          <p:nvPr/>
        </p:nvSpPr>
        <p:spPr>
          <a:xfrm>
            <a:off x="766579" y="3425369"/>
            <a:ext cx="10658841" cy="1938992"/>
          </a:xfrm>
          <a:prstGeom prst="rect">
            <a:avLst/>
          </a:prstGeom>
          <a:noFill/>
        </p:spPr>
        <p:txBody>
          <a:bodyPr wrap="square" rtlCol="0">
            <a:spAutoFit/>
          </a:bodyPr>
          <a:lstStyle/>
          <a:p>
            <a:pPr algn="ctr"/>
            <a:r>
              <a:rPr lang="fr-FR" sz="2400" dirty="0"/>
              <a:t>Ce questionnaire a pour but d’évaluer </a:t>
            </a:r>
          </a:p>
          <a:p>
            <a:pPr algn="ctr"/>
            <a:r>
              <a:rPr lang="fr-FR" sz="2400" dirty="0"/>
              <a:t>le </a:t>
            </a:r>
            <a:r>
              <a:rPr lang="fr-FR" sz="2400" b="1" dirty="0"/>
              <a:t>sentiment de compétence en cuisine </a:t>
            </a:r>
            <a:r>
              <a:rPr lang="fr-FR" sz="2400" dirty="0"/>
              <a:t>d’adultes autistes lors de la réalisation de recettes à l’aide d’une </a:t>
            </a:r>
            <a:r>
              <a:rPr lang="fr-FR" sz="2400" b="1" dirty="0"/>
              <a:t>application numérique</a:t>
            </a:r>
            <a:r>
              <a:rPr lang="fr-FR" sz="2400" dirty="0"/>
              <a:t>.</a:t>
            </a:r>
          </a:p>
          <a:p>
            <a:pPr algn="ctr"/>
            <a:endParaRPr lang="fr-FR" sz="2400" dirty="0"/>
          </a:p>
          <a:p>
            <a:pPr algn="ctr"/>
            <a:r>
              <a:rPr lang="fr-FR" sz="2400" dirty="0"/>
              <a:t>23 questions</a:t>
            </a:r>
          </a:p>
        </p:txBody>
      </p:sp>
      <p:sp>
        <p:nvSpPr>
          <p:cNvPr id="7" name="ZoneTexte 6">
            <a:extLst>
              <a:ext uri="{FF2B5EF4-FFF2-40B4-BE49-F238E27FC236}">
                <a16:creationId xmlns:a16="http://schemas.microsoft.com/office/drawing/2014/main" id="{0716831D-5675-EA2B-69A2-E9C80E97D9B8}"/>
              </a:ext>
            </a:extLst>
          </p:cNvPr>
          <p:cNvSpPr txBox="1"/>
          <p:nvPr/>
        </p:nvSpPr>
        <p:spPr>
          <a:xfrm>
            <a:off x="766578" y="5243196"/>
            <a:ext cx="10658841" cy="646331"/>
          </a:xfrm>
          <a:prstGeom prst="rect">
            <a:avLst/>
          </a:prstGeom>
          <a:noFill/>
        </p:spPr>
        <p:txBody>
          <a:bodyPr wrap="square" lIns="91440" tIns="45720" rIns="91440" bIns="45720" rtlCol="0" anchor="t">
            <a:spAutoFit/>
          </a:bodyPr>
          <a:lstStyle/>
          <a:p>
            <a:pPr algn="ctr"/>
            <a:endParaRPr lang="fr-FR" dirty="0"/>
          </a:p>
          <a:p>
            <a:pPr algn="ctr"/>
            <a:r>
              <a:rPr lang="fr-FR" dirty="0">
                <a:highlight>
                  <a:srgbClr val="FFFF00"/>
                </a:highlight>
              </a:rPr>
              <a:t>Tourner la page pour débuter</a:t>
            </a:r>
          </a:p>
        </p:txBody>
      </p:sp>
      <p:sp>
        <p:nvSpPr>
          <p:cNvPr id="8" name="Espace réservé du numéro de diapositive 7">
            <a:extLst>
              <a:ext uri="{FF2B5EF4-FFF2-40B4-BE49-F238E27FC236}">
                <a16:creationId xmlns:a16="http://schemas.microsoft.com/office/drawing/2014/main" id="{626EDC79-8EEB-805E-EF3E-FCB1C81FFBAE}"/>
              </a:ext>
            </a:extLst>
          </p:cNvPr>
          <p:cNvSpPr>
            <a:spLocks noGrp="1"/>
          </p:cNvSpPr>
          <p:nvPr>
            <p:ph type="sldNum" sz="quarter" idx="12"/>
          </p:nvPr>
        </p:nvSpPr>
        <p:spPr>
          <a:xfrm>
            <a:off x="11569431" y="6514970"/>
            <a:ext cx="457200" cy="365125"/>
          </a:xfrm>
        </p:spPr>
        <p:txBody>
          <a:bodyPr/>
          <a:lstStyle/>
          <a:p>
            <a:r>
              <a:rPr lang="fr-FR" dirty="0"/>
              <a:t>p</a:t>
            </a:r>
            <a:fld id="{9E7EBF0D-51A4-47B0-A7A6-A671EE34DA3F}" type="slidenum">
              <a:rPr lang="fr-FR" smtClean="0"/>
              <a:t>2</a:t>
            </a:fld>
            <a:endParaRPr lang="fr-FR" dirty="0"/>
          </a:p>
        </p:txBody>
      </p:sp>
      <p:sp>
        <p:nvSpPr>
          <p:cNvPr id="9" name="ZoneTexte 8">
            <a:extLst>
              <a:ext uri="{FF2B5EF4-FFF2-40B4-BE49-F238E27FC236}">
                <a16:creationId xmlns:a16="http://schemas.microsoft.com/office/drawing/2014/main" id="{78909A26-AAF3-12AE-029B-E4621EF7E702}"/>
              </a:ext>
            </a:extLst>
          </p:cNvPr>
          <p:cNvSpPr txBox="1"/>
          <p:nvPr/>
        </p:nvSpPr>
        <p:spPr>
          <a:xfrm>
            <a:off x="9810356" y="300613"/>
            <a:ext cx="2013108" cy="738664"/>
          </a:xfrm>
          <a:prstGeom prst="rect">
            <a:avLst/>
          </a:prstGeom>
          <a:noFill/>
          <a:ln>
            <a:solidFill>
              <a:schemeClr val="tx1"/>
            </a:solidFill>
          </a:ln>
        </p:spPr>
        <p:txBody>
          <a:bodyPr wrap="square" rtlCol="0">
            <a:spAutoFit/>
          </a:bodyPr>
          <a:lstStyle/>
          <a:p>
            <a:r>
              <a:rPr lang="fr-CA" sz="1400" u="sng" dirty="0">
                <a:latin typeface="Comic Sans MS" panose="030F0702030302020204" pitchFamily="66" charset="0"/>
              </a:rPr>
              <a:t>Réservé à la recherche</a:t>
            </a:r>
          </a:p>
          <a:p>
            <a:r>
              <a:rPr lang="fr-CA" sz="1400" dirty="0">
                <a:latin typeface="Comic Sans MS" panose="030F0702030302020204" pitchFamily="66" charset="0"/>
              </a:rPr>
              <a:t>No de participant:   </a:t>
            </a:r>
          </a:p>
        </p:txBody>
      </p:sp>
    </p:spTree>
    <p:extLst>
      <p:ext uri="{BB962C8B-B14F-4D97-AF65-F5344CB8AC3E}">
        <p14:creationId xmlns:p14="http://schemas.microsoft.com/office/powerpoint/2010/main" val="3339261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54A6836E-C603-43CB-9DA7-89D8E3FA3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296007DD-F9BF-4F0F-B8C6-C514B2841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41" name="Group 40">
            <a:extLst>
              <a:ext uri="{FF2B5EF4-FFF2-40B4-BE49-F238E27FC236}">
                <a16:creationId xmlns:a16="http://schemas.microsoft.com/office/drawing/2014/main" id="{8A0FAFCA-5C96-453B-83B7-A9AEF7F189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42" name="Freeform: Shape 41">
              <a:extLst>
                <a:ext uri="{FF2B5EF4-FFF2-40B4-BE49-F238E27FC236}">
                  <a16:creationId xmlns:a16="http://schemas.microsoft.com/office/drawing/2014/main" id="{4A0F84AE-A24D-4353-B1BA-BD80DAA38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AF093259-3E74-43A1-944B-B106C8105E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AAA28A35-1E54-4054-BB95-42FAFA13A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BA3A17F-F3BD-4B94-9CC8-006700210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46">
            <a:extLst>
              <a:ext uri="{FF2B5EF4-FFF2-40B4-BE49-F238E27FC236}">
                <a16:creationId xmlns:a16="http://schemas.microsoft.com/office/drawing/2014/main" id="{CD0398DD-AD75-4E2B-A3C6-35073082A8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5" y="3658536"/>
            <a:ext cx="3655725" cy="2743201"/>
            <a:chOff x="-305" y="-1"/>
            <a:chExt cx="3832880" cy="2876136"/>
          </a:xfrm>
        </p:grpSpPr>
        <p:sp>
          <p:nvSpPr>
            <p:cNvPr id="48" name="Freeform: Shape 47">
              <a:extLst>
                <a:ext uri="{FF2B5EF4-FFF2-40B4-BE49-F238E27FC236}">
                  <a16:creationId xmlns:a16="http://schemas.microsoft.com/office/drawing/2014/main" id="{03E4F247-A844-4CD1-A37E-B7EA0DA2D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E2387B1B-D4D3-493F-8D7A-C7A89DBD4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C3404477-1F13-4859-84DA-12A303AC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1B8C62FD-B708-4F00-80BB-1250C6011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tre 1">
            <a:extLst>
              <a:ext uri="{FF2B5EF4-FFF2-40B4-BE49-F238E27FC236}">
                <a16:creationId xmlns:a16="http://schemas.microsoft.com/office/drawing/2014/main" id="{C6C64506-8F40-E509-BB0C-B7DBD2E85CEF}"/>
              </a:ext>
            </a:extLst>
          </p:cNvPr>
          <p:cNvSpPr txBox="1">
            <a:spLocks/>
          </p:cNvSpPr>
          <p:nvPr/>
        </p:nvSpPr>
        <p:spPr>
          <a:xfrm>
            <a:off x="2936174" y="1999883"/>
            <a:ext cx="631934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dirty="0"/>
              <a:t>Compétences culinaires</a:t>
            </a:r>
          </a:p>
        </p:txBody>
      </p:sp>
      <p:sp>
        <p:nvSpPr>
          <p:cNvPr id="2" name="ZoneTexte 1">
            <a:extLst>
              <a:ext uri="{FF2B5EF4-FFF2-40B4-BE49-F238E27FC236}">
                <a16:creationId xmlns:a16="http://schemas.microsoft.com/office/drawing/2014/main" id="{5EAE3943-8082-9021-53D6-31F8CA374A8A}"/>
              </a:ext>
            </a:extLst>
          </p:cNvPr>
          <p:cNvSpPr txBox="1"/>
          <p:nvPr/>
        </p:nvSpPr>
        <p:spPr>
          <a:xfrm>
            <a:off x="4720640" y="3519855"/>
            <a:ext cx="2748381" cy="646331"/>
          </a:xfrm>
          <a:prstGeom prst="rect">
            <a:avLst/>
          </a:prstGeom>
          <a:noFill/>
        </p:spPr>
        <p:txBody>
          <a:bodyPr wrap="none" rtlCol="0">
            <a:spAutoFit/>
          </a:bodyPr>
          <a:lstStyle/>
          <a:p>
            <a:r>
              <a:rPr lang="fr-FR" sz="3600" dirty="0"/>
              <a:t>11 questions</a:t>
            </a:r>
          </a:p>
        </p:txBody>
      </p:sp>
      <p:sp>
        <p:nvSpPr>
          <p:cNvPr id="4" name="Espace réservé du numéro de diapositive 3">
            <a:extLst>
              <a:ext uri="{FF2B5EF4-FFF2-40B4-BE49-F238E27FC236}">
                <a16:creationId xmlns:a16="http://schemas.microsoft.com/office/drawing/2014/main" id="{35DEF970-800B-06B8-3254-4BF433595AB0}"/>
              </a:ext>
            </a:extLst>
          </p:cNvPr>
          <p:cNvSpPr>
            <a:spLocks noGrp="1"/>
          </p:cNvSpPr>
          <p:nvPr>
            <p:ph type="sldNum" sz="quarter" idx="12"/>
          </p:nvPr>
        </p:nvSpPr>
        <p:spPr>
          <a:xfrm>
            <a:off x="9255519" y="6492292"/>
            <a:ext cx="2743200" cy="365125"/>
          </a:xfrm>
        </p:spPr>
        <p:txBody>
          <a:bodyPr/>
          <a:lstStyle/>
          <a:p>
            <a:r>
              <a:rPr lang="fr-FR" dirty="0"/>
              <a:t>p</a:t>
            </a:r>
            <a:fld id="{9E7EBF0D-51A4-47B0-A7A6-A671EE34DA3F}" type="slidenum">
              <a:rPr lang="fr-FR" smtClean="0"/>
              <a:t>3</a:t>
            </a:fld>
            <a:endParaRPr lang="fr-FR" dirty="0"/>
          </a:p>
        </p:txBody>
      </p:sp>
      <p:sp>
        <p:nvSpPr>
          <p:cNvPr id="5" name="ZoneTexte 4">
            <a:extLst>
              <a:ext uri="{FF2B5EF4-FFF2-40B4-BE49-F238E27FC236}">
                <a16:creationId xmlns:a16="http://schemas.microsoft.com/office/drawing/2014/main" id="{F687FE34-B9F1-D3DF-C70F-D331F1748493}"/>
              </a:ext>
            </a:extLst>
          </p:cNvPr>
          <p:cNvSpPr txBox="1"/>
          <p:nvPr/>
        </p:nvSpPr>
        <p:spPr>
          <a:xfrm>
            <a:off x="211661" y="4302014"/>
            <a:ext cx="6043210" cy="2308324"/>
          </a:xfrm>
          <a:prstGeom prst="rect">
            <a:avLst/>
          </a:prstGeom>
          <a:solidFill>
            <a:schemeClr val="bg1"/>
          </a:solidFill>
        </p:spPr>
        <p:txBody>
          <a:bodyPr wrap="square" lIns="91440" tIns="45720" rIns="91440" bIns="45720" rtlCol="0" anchor="t">
            <a:spAutoFit/>
          </a:bodyPr>
          <a:lstStyle/>
          <a:p>
            <a:r>
              <a:rPr lang="fr-FR" sz="2400" dirty="0"/>
              <a:t>Pour chaque question, </a:t>
            </a:r>
          </a:p>
          <a:p>
            <a:r>
              <a:rPr lang="fr-FR" sz="2400" dirty="0"/>
              <a:t>dis-nous sur quelle marche tu te situes.</a:t>
            </a:r>
            <a:endParaRPr lang="fr-FR" sz="2400" b="1" dirty="0"/>
          </a:p>
          <a:p>
            <a:endParaRPr lang="fr-FR" sz="2400" dirty="0"/>
          </a:p>
          <a:p>
            <a:r>
              <a:rPr lang="fr-FR" sz="2400" dirty="0"/>
              <a:t>Vous êtes libre d’ajouter vos commentaires</a:t>
            </a:r>
            <a:endParaRPr lang="fr-FR" dirty="0"/>
          </a:p>
        </p:txBody>
      </p:sp>
      <p:pic>
        <p:nvPicPr>
          <p:cNvPr id="6" name="Image 5">
            <a:extLst>
              <a:ext uri="{FF2B5EF4-FFF2-40B4-BE49-F238E27FC236}">
                <a16:creationId xmlns:a16="http://schemas.microsoft.com/office/drawing/2014/main" id="{4AC6AA72-DACA-09B3-45A0-CBE85D626640}"/>
              </a:ext>
            </a:extLst>
          </p:cNvPr>
          <p:cNvPicPr>
            <a:picLocks noChangeAspect="1"/>
          </p:cNvPicPr>
          <p:nvPr/>
        </p:nvPicPr>
        <p:blipFill>
          <a:blip r:embed="rId3"/>
          <a:stretch>
            <a:fillRect/>
          </a:stretch>
        </p:blipFill>
        <p:spPr>
          <a:xfrm>
            <a:off x="6749722" y="4507884"/>
            <a:ext cx="4461838" cy="1938991"/>
          </a:xfrm>
          <a:prstGeom prst="rect">
            <a:avLst/>
          </a:prstGeom>
        </p:spPr>
      </p:pic>
    </p:spTree>
    <p:extLst>
      <p:ext uri="{BB962C8B-B14F-4D97-AF65-F5344CB8AC3E}">
        <p14:creationId xmlns:p14="http://schemas.microsoft.com/office/powerpoint/2010/main" val="4010442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492010-664C-C0F4-A619-FC23C263B584}"/>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BF7E8ECC-9BF0-67FF-9EFA-BBCFB38420A3}"/>
              </a:ext>
            </a:extLst>
          </p:cNvPr>
          <p:cNvSpPr txBox="1"/>
          <p:nvPr/>
        </p:nvSpPr>
        <p:spPr>
          <a:xfrm>
            <a:off x="340848" y="70849"/>
            <a:ext cx="6446885" cy="461665"/>
          </a:xfrm>
          <a:prstGeom prst="rect">
            <a:avLst/>
          </a:prstGeom>
          <a:noFill/>
        </p:spPr>
        <p:txBody>
          <a:bodyPr wrap="square" rtlCol="0">
            <a:spAutoFit/>
          </a:bodyPr>
          <a:lstStyle/>
          <a:p>
            <a:r>
              <a:rPr lang="fr-FR" sz="2400" dirty="0"/>
              <a:t>À quel point êtes-vous bon pour …?</a:t>
            </a:r>
          </a:p>
        </p:txBody>
      </p:sp>
      <p:sp>
        <p:nvSpPr>
          <p:cNvPr id="7" name="Straight Connector 6">
            <a:extLst>
              <a:ext uri="{FF2B5EF4-FFF2-40B4-BE49-F238E27FC236}">
                <a16:creationId xmlns:a16="http://schemas.microsoft.com/office/drawing/2014/main" id="{14422338-C890-499B-8622-4757B8517260}"/>
              </a:ext>
            </a:extLst>
          </p:cNvPr>
          <p:cNvSpPr/>
          <p:nvPr/>
        </p:nvSpPr>
        <p:spPr>
          <a:xfrm rot="-2049511">
            <a:off x="1051637" y="6191"/>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19" name="ZoneTexte 18">
            <a:extLst>
              <a:ext uri="{FF2B5EF4-FFF2-40B4-BE49-F238E27FC236}">
                <a16:creationId xmlns:a16="http://schemas.microsoft.com/office/drawing/2014/main" id="{24D8AC81-ED72-C082-06E7-9BC94E4F68A6}"/>
              </a:ext>
            </a:extLst>
          </p:cNvPr>
          <p:cNvSpPr txBox="1"/>
          <p:nvPr/>
        </p:nvSpPr>
        <p:spPr>
          <a:xfrm>
            <a:off x="309343" y="3553659"/>
            <a:ext cx="6478390" cy="461665"/>
          </a:xfrm>
          <a:prstGeom prst="rect">
            <a:avLst/>
          </a:prstGeom>
          <a:noFill/>
        </p:spPr>
        <p:txBody>
          <a:bodyPr wrap="square" rtlCol="0">
            <a:spAutoFit/>
          </a:bodyPr>
          <a:lstStyle/>
          <a:p>
            <a:r>
              <a:rPr lang="fr-FR" sz="2400" dirty="0"/>
              <a:t>À quel point êtes-vous bon pour …?</a:t>
            </a:r>
          </a:p>
        </p:txBody>
      </p:sp>
      <p:sp>
        <p:nvSpPr>
          <p:cNvPr id="20" name="ZoneTexte 19">
            <a:extLst>
              <a:ext uri="{FF2B5EF4-FFF2-40B4-BE49-F238E27FC236}">
                <a16:creationId xmlns:a16="http://schemas.microsoft.com/office/drawing/2014/main" id="{60E0A247-428E-E274-CB7B-D4D3C1FB86D1}"/>
              </a:ext>
            </a:extLst>
          </p:cNvPr>
          <p:cNvSpPr txBox="1"/>
          <p:nvPr/>
        </p:nvSpPr>
        <p:spPr>
          <a:xfrm>
            <a:off x="309343" y="2717398"/>
            <a:ext cx="2768394" cy="586943"/>
          </a:xfrm>
          <a:prstGeom prst="rect">
            <a:avLst/>
          </a:prstGeom>
          <a:noFill/>
        </p:spPr>
        <p:txBody>
          <a:bodyPr wrap="square">
            <a:spAutoFit/>
          </a:bodyPr>
          <a:lstStyle/>
          <a:p>
            <a:r>
              <a:rPr lang="fr-FR" sz="1600" dirty="0"/>
              <a:t>Commentaires du participant (optionnel) :</a:t>
            </a:r>
          </a:p>
        </p:txBody>
      </p:sp>
      <p:sp>
        <p:nvSpPr>
          <p:cNvPr id="21" name="ZoneTexte 20">
            <a:extLst>
              <a:ext uri="{FF2B5EF4-FFF2-40B4-BE49-F238E27FC236}">
                <a16:creationId xmlns:a16="http://schemas.microsoft.com/office/drawing/2014/main" id="{18654FF1-8603-316D-DFA6-BF3A2B5EC130}"/>
              </a:ext>
            </a:extLst>
          </p:cNvPr>
          <p:cNvSpPr txBox="1"/>
          <p:nvPr/>
        </p:nvSpPr>
        <p:spPr>
          <a:xfrm>
            <a:off x="322705" y="827913"/>
            <a:ext cx="3947050" cy="1631216"/>
          </a:xfrm>
          <a:prstGeom prst="rect">
            <a:avLst/>
          </a:prstGeom>
          <a:noFill/>
        </p:spPr>
        <p:txBody>
          <a:bodyPr wrap="square" rtlCol="0">
            <a:spAutoFit/>
          </a:bodyPr>
          <a:lstStyle/>
          <a:p>
            <a:pPr marL="457200" indent="-457200">
              <a:buFont typeface="+mj-lt"/>
              <a:buAutoNum type="arabicPeriod"/>
            </a:pPr>
            <a:r>
              <a:rPr lang="fr-FR" sz="2000" b="1" dirty="0"/>
              <a:t>Utiliser les ustensiles de cuisine en général </a:t>
            </a:r>
            <a:r>
              <a:rPr lang="fr-FR" sz="2000" dirty="0"/>
              <a:t>(pour mélanger, fouetter, couper, mesurer, éplucher, râper, hacher)</a:t>
            </a:r>
          </a:p>
        </p:txBody>
      </p:sp>
      <p:sp>
        <p:nvSpPr>
          <p:cNvPr id="22" name="ZoneTexte 21">
            <a:extLst>
              <a:ext uri="{FF2B5EF4-FFF2-40B4-BE49-F238E27FC236}">
                <a16:creationId xmlns:a16="http://schemas.microsoft.com/office/drawing/2014/main" id="{692F0557-B91D-BC92-844F-2781F6036FB3}"/>
              </a:ext>
            </a:extLst>
          </p:cNvPr>
          <p:cNvSpPr txBox="1"/>
          <p:nvPr/>
        </p:nvSpPr>
        <p:spPr>
          <a:xfrm>
            <a:off x="533162" y="4371371"/>
            <a:ext cx="4621502" cy="1323439"/>
          </a:xfrm>
          <a:prstGeom prst="rect">
            <a:avLst/>
          </a:prstGeom>
          <a:noFill/>
        </p:spPr>
        <p:txBody>
          <a:bodyPr wrap="square" rtlCol="0">
            <a:spAutoFit/>
          </a:bodyPr>
          <a:lstStyle/>
          <a:p>
            <a:pPr marL="457200" indent="-457200">
              <a:buFont typeface="+mj-lt"/>
              <a:buAutoNum type="arabicPeriod" startAt="2"/>
            </a:pPr>
            <a:r>
              <a:rPr lang="fr-FR" sz="2000" b="1" dirty="0"/>
              <a:t>Éplucher et couper des légumes</a:t>
            </a:r>
            <a:r>
              <a:rPr lang="fr-FR" sz="2000" dirty="0"/>
              <a:t>,</a:t>
            </a:r>
            <a:r>
              <a:rPr lang="fr-FR" sz="2000" b="1" dirty="0"/>
              <a:t> </a:t>
            </a:r>
            <a:r>
              <a:rPr lang="fr-FR" sz="2000" dirty="0"/>
              <a:t>par exemple des pommes de terre, des carottes, des oignons, des brocolis</a:t>
            </a:r>
          </a:p>
        </p:txBody>
      </p:sp>
      <p:pic>
        <p:nvPicPr>
          <p:cNvPr id="5" name="Image 4" descr="Une image contenant texte, diagramme, capture d’écran, Rectangle&#10;&#10;Description générée automatiquement">
            <a:extLst>
              <a:ext uri="{FF2B5EF4-FFF2-40B4-BE49-F238E27FC236}">
                <a16:creationId xmlns:a16="http://schemas.microsoft.com/office/drawing/2014/main" id="{DBDD63B4-DC76-CB74-0328-99D5E908E13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62745" y="497479"/>
            <a:ext cx="6090758" cy="2748554"/>
          </a:xfrm>
          <a:prstGeom prst="rect">
            <a:avLst/>
          </a:prstGeom>
        </p:spPr>
      </p:pic>
      <p:pic>
        <p:nvPicPr>
          <p:cNvPr id="9" name="Image 8" descr="Une image contenant texte, diagramme, capture d’écran, Rectangle&#10;&#10;Description générée automatiquement">
            <a:extLst>
              <a:ext uri="{FF2B5EF4-FFF2-40B4-BE49-F238E27FC236}">
                <a16:creationId xmlns:a16="http://schemas.microsoft.com/office/drawing/2014/main" id="{9CEEB35F-F9B6-D2C0-E451-3E08302798C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183085" y="3922688"/>
            <a:ext cx="5970417" cy="2694248"/>
          </a:xfrm>
          <a:prstGeom prst="rect">
            <a:avLst/>
          </a:prstGeom>
        </p:spPr>
      </p:pic>
      <p:sp>
        <p:nvSpPr>
          <p:cNvPr id="2" name="Espace réservé du numéro de diapositive 1">
            <a:extLst>
              <a:ext uri="{FF2B5EF4-FFF2-40B4-BE49-F238E27FC236}">
                <a16:creationId xmlns:a16="http://schemas.microsoft.com/office/drawing/2014/main" id="{20BF1BAD-905A-4663-A06F-BCAA0D999101}"/>
              </a:ext>
            </a:extLst>
          </p:cNvPr>
          <p:cNvSpPr>
            <a:spLocks noGrp="1"/>
          </p:cNvSpPr>
          <p:nvPr>
            <p:ph type="sldNum" sz="quarter" idx="12"/>
          </p:nvPr>
        </p:nvSpPr>
        <p:spPr>
          <a:xfrm>
            <a:off x="9245600" y="6539497"/>
            <a:ext cx="2743200" cy="365125"/>
          </a:xfrm>
        </p:spPr>
        <p:txBody>
          <a:bodyPr/>
          <a:lstStyle/>
          <a:p>
            <a:r>
              <a:rPr lang="fr-FR" dirty="0"/>
              <a:t>Compétences culinaires p</a:t>
            </a:r>
            <a:fld id="{9E7EBF0D-51A4-47B0-A7A6-A671EE34DA3F}" type="slidenum">
              <a:rPr lang="fr-FR" smtClean="0"/>
              <a:t>4</a:t>
            </a:fld>
            <a:endParaRPr lang="fr-FR" dirty="0"/>
          </a:p>
        </p:txBody>
      </p:sp>
      <p:sp>
        <p:nvSpPr>
          <p:cNvPr id="3" name="ZoneTexte 2">
            <a:extLst>
              <a:ext uri="{FF2B5EF4-FFF2-40B4-BE49-F238E27FC236}">
                <a16:creationId xmlns:a16="http://schemas.microsoft.com/office/drawing/2014/main" id="{F25874FF-4E6B-8B7A-6962-38FBA8AD6243}"/>
              </a:ext>
            </a:extLst>
          </p:cNvPr>
          <p:cNvSpPr txBox="1"/>
          <p:nvPr/>
        </p:nvSpPr>
        <p:spPr>
          <a:xfrm>
            <a:off x="309343" y="6046662"/>
            <a:ext cx="6096000" cy="338554"/>
          </a:xfrm>
          <a:prstGeom prst="rect">
            <a:avLst/>
          </a:prstGeom>
          <a:noFill/>
        </p:spPr>
        <p:txBody>
          <a:bodyPr wrap="square">
            <a:spAutoFit/>
          </a:bodyPr>
          <a:lstStyle/>
          <a:p>
            <a:r>
              <a:rPr lang="fr-FR" sz="1600" dirty="0"/>
              <a:t>Commentaires du participant (optionnel) :</a:t>
            </a:r>
          </a:p>
        </p:txBody>
      </p:sp>
      <p:pic>
        <p:nvPicPr>
          <p:cNvPr id="8" name="Image 7" descr="Une image contenant ustensile de cuisine, outil, peigne, cuillère&#10;&#10;Le contenu généré par l’IA peut être incorrect.">
            <a:extLst>
              <a:ext uri="{FF2B5EF4-FFF2-40B4-BE49-F238E27FC236}">
                <a16:creationId xmlns:a16="http://schemas.microsoft.com/office/drawing/2014/main" id="{05217725-A132-61C0-13AC-481F9AAEA1D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948401" y="911539"/>
            <a:ext cx="1897427" cy="1547589"/>
          </a:xfrm>
          <a:prstGeom prst="rect">
            <a:avLst/>
          </a:prstGeom>
          <a:ln>
            <a:noFill/>
          </a:ln>
          <a:effectLst>
            <a:softEdge rad="112500"/>
          </a:effectLst>
        </p:spPr>
      </p:pic>
    </p:spTree>
    <p:extLst>
      <p:ext uri="{BB962C8B-B14F-4D97-AF65-F5344CB8AC3E}">
        <p14:creationId xmlns:p14="http://schemas.microsoft.com/office/powerpoint/2010/main" val="747453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07EF7D-C507-F534-55D9-B5FAA2BCAF7B}"/>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47493DCE-74BD-95D3-54B8-1EAF910B112B}"/>
              </a:ext>
            </a:extLst>
          </p:cNvPr>
          <p:cNvSpPr txBox="1"/>
          <p:nvPr/>
        </p:nvSpPr>
        <p:spPr>
          <a:xfrm>
            <a:off x="388292" y="40219"/>
            <a:ext cx="4913846" cy="461665"/>
          </a:xfrm>
          <a:prstGeom prst="rect">
            <a:avLst/>
          </a:prstGeom>
          <a:noFill/>
        </p:spPr>
        <p:txBody>
          <a:bodyPr wrap="none" rtlCol="0">
            <a:spAutoFit/>
          </a:bodyPr>
          <a:lstStyle/>
          <a:p>
            <a:r>
              <a:rPr lang="fr-FR" sz="2400" dirty="0"/>
              <a:t>À quel point êtes-vous bon pour …?</a:t>
            </a:r>
          </a:p>
        </p:txBody>
      </p:sp>
      <p:sp>
        <p:nvSpPr>
          <p:cNvPr id="7" name="Straight Connector 6">
            <a:extLst>
              <a:ext uri="{FF2B5EF4-FFF2-40B4-BE49-F238E27FC236}">
                <a16:creationId xmlns:a16="http://schemas.microsoft.com/office/drawing/2014/main" id="{53468AA1-2D39-7E30-ADF2-F8D1ADC3231C}"/>
              </a:ext>
            </a:extLst>
          </p:cNvPr>
          <p:cNvSpPr/>
          <p:nvPr/>
        </p:nvSpPr>
        <p:spPr>
          <a:xfrm rot="-2049511">
            <a:off x="1051637" y="6191"/>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19" name="ZoneTexte 18">
            <a:extLst>
              <a:ext uri="{FF2B5EF4-FFF2-40B4-BE49-F238E27FC236}">
                <a16:creationId xmlns:a16="http://schemas.microsoft.com/office/drawing/2014/main" id="{FD2DF347-61C6-8AC8-36BC-A840D8DC3B5A}"/>
              </a:ext>
            </a:extLst>
          </p:cNvPr>
          <p:cNvSpPr txBox="1"/>
          <p:nvPr/>
        </p:nvSpPr>
        <p:spPr>
          <a:xfrm>
            <a:off x="309343" y="3440957"/>
            <a:ext cx="4913846" cy="461665"/>
          </a:xfrm>
          <a:prstGeom prst="rect">
            <a:avLst/>
          </a:prstGeom>
          <a:noFill/>
        </p:spPr>
        <p:txBody>
          <a:bodyPr wrap="none" rtlCol="0">
            <a:spAutoFit/>
          </a:bodyPr>
          <a:lstStyle/>
          <a:p>
            <a:r>
              <a:rPr lang="fr-FR" sz="2400" dirty="0"/>
              <a:t>À quel point êtes-vous bon pour …?</a:t>
            </a:r>
          </a:p>
        </p:txBody>
      </p:sp>
      <p:sp>
        <p:nvSpPr>
          <p:cNvPr id="2" name="ZoneTexte 1">
            <a:extLst>
              <a:ext uri="{FF2B5EF4-FFF2-40B4-BE49-F238E27FC236}">
                <a16:creationId xmlns:a16="http://schemas.microsoft.com/office/drawing/2014/main" id="{BA8E603A-1541-0F47-EA6A-0717B57F9131}"/>
              </a:ext>
            </a:extLst>
          </p:cNvPr>
          <p:cNvSpPr txBox="1"/>
          <p:nvPr/>
        </p:nvSpPr>
        <p:spPr>
          <a:xfrm>
            <a:off x="372353" y="611728"/>
            <a:ext cx="5524423" cy="1323439"/>
          </a:xfrm>
          <a:prstGeom prst="rect">
            <a:avLst/>
          </a:prstGeom>
          <a:noFill/>
        </p:spPr>
        <p:txBody>
          <a:bodyPr wrap="square" rtlCol="0">
            <a:spAutoFit/>
          </a:bodyPr>
          <a:lstStyle/>
          <a:p>
            <a:pPr marL="457200" indent="-457200">
              <a:buFont typeface="+mj-lt"/>
              <a:buAutoNum type="arabicPeriod" startAt="3"/>
            </a:pPr>
            <a:r>
              <a:rPr lang="fr-FR" sz="2000" b="1" dirty="0"/>
              <a:t>Utiliser un mixeur, un « blender » ou un fouet électrique pour faire des soupes et/ou des sauces</a:t>
            </a:r>
            <a:endParaRPr lang="fr-FR" sz="2000" dirty="0"/>
          </a:p>
        </p:txBody>
      </p:sp>
      <p:sp>
        <p:nvSpPr>
          <p:cNvPr id="3" name="ZoneTexte 2">
            <a:extLst>
              <a:ext uri="{FF2B5EF4-FFF2-40B4-BE49-F238E27FC236}">
                <a16:creationId xmlns:a16="http://schemas.microsoft.com/office/drawing/2014/main" id="{CD0C8DCC-0566-B3C8-68FE-DE096C433258}"/>
              </a:ext>
            </a:extLst>
          </p:cNvPr>
          <p:cNvSpPr txBox="1"/>
          <p:nvPr/>
        </p:nvSpPr>
        <p:spPr>
          <a:xfrm>
            <a:off x="372353" y="4204430"/>
            <a:ext cx="5106764" cy="400110"/>
          </a:xfrm>
          <a:prstGeom prst="rect">
            <a:avLst/>
          </a:prstGeom>
          <a:noFill/>
        </p:spPr>
        <p:txBody>
          <a:bodyPr wrap="square" rtlCol="0">
            <a:spAutoFit/>
          </a:bodyPr>
          <a:lstStyle/>
          <a:p>
            <a:pPr marL="457200" indent="-457200">
              <a:buFont typeface="+mj-lt"/>
              <a:buAutoNum type="arabicPeriod" startAt="4"/>
            </a:pPr>
            <a:r>
              <a:rPr lang="fr-FR" sz="2000" b="1" dirty="0"/>
              <a:t>Faire bouillir ou mijoter les aliments</a:t>
            </a:r>
          </a:p>
        </p:txBody>
      </p:sp>
      <p:pic>
        <p:nvPicPr>
          <p:cNvPr id="5" name="Image 4" descr="Une image contenant texte, diagramme, capture d’écran, Rectangle&#10;&#10;Description générée automatiquement">
            <a:extLst>
              <a:ext uri="{FF2B5EF4-FFF2-40B4-BE49-F238E27FC236}">
                <a16:creationId xmlns:a16="http://schemas.microsoft.com/office/drawing/2014/main" id="{A0CEB534-E0E3-2A41-7DFD-270A0024F97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35275" y="3810859"/>
            <a:ext cx="6218228" cy="2806077"/>
          </a:xfrm>
          <a:prstGeom prst="rect">
            <a:avLst/>
          </a:prstGeom>
        </p:spPr>
      </p:pic>
      <p:pic>
        <p:nvPicPr>
          <p:cNvPr id="9" name="Image 8" descr="Une image contenant texte, diagramme, capture d’écran, Rectangle&#10;&#10;Description générée automatiquement">
            <a:extLst>
              <a:ext uri="{FF2B5EF4-FFF2-40B4-BE49-F238E27FC236}">
                <a16:creationId xmlns:a16="http://schemas.microsoft.com/office/drawing/2014/main" id="{4B22E477-FC3F-C0BD-C5C2-18F6AE12382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35275" y="439956"/>
            <a:ext cx="6218227" cy="2806077"/>
          </a:xfrm>
          <a:prstGeom prst="rect">
            <a:avLst/>
          </a:prstGeom>
        </p:spPr>
      </p:pic>
      <p:sp>
        <p:nvSpPr>
          <p:cNvPr id="4" name="Espace réservé du numéro de diapositive 3">
            <a:extLst>
              <a:ext uri="{FF2B5EF4-FFF2-40B4-BE49-F238E27FC236}">
                <a16:creationId xmlns:a16="http://schemas.microsoft.com/office/drawing/2014/main" id="{DF0F12F6-A801-2440-39F3-1A25D0CE81F1}"/>
              </a:ext>
            </a:extLst>
          </p:cNvPr>
          <p:cNvSpPr>
            <a:spLocks noGrp="1"/>
          </p:cNvSpPr>
          <p:nvPr>
            <p:ph type="sldNum" sz="quarter" idx="12"/>
          </p:nvPr>
        </p:nvSpPr>
        <p:spPr>
          <a:xfrm>
            <a:off x="9283700" y="6492875"/>
            <a:ext cx="2743200" cy="365125"/>
          </a:xfrm>
        </p:spPr>
        <p:txBody>
          <a:bodyPr/>
          <a:lstStyle/>
          <a:p>
            <a:r>
              <a:rPr lang="fr-FR" dirty="0"/>
              <a:t>Compétences culinaires p</a:t>
            </a:r>
            <a:fld id="{9E7EBF0D-51A4-47B0-A7A6-A671EE34DA3F}" type="slidenum">
              <a:rPr lang="fr-FR" smtClean="0"/>
              <a:t>5</a:t>
            </a:fld>
            <a:endParaRPr lang="fr-FR" dirty="0"/>
          </a:p>
        </p:txBody>
      </p:sp>
      <p:sp>
        <p:nvSpPr>
          <p:cNvPr id="8" name="ZoneTexte 7">
            <a:extLst>
              <a:ext uri="{FF2B5EF4-FFF2-40B4-BE49-F238E27FC236}">
                <a16:creationId xmlns:a16="http://schemas.microsoft.com/office/drawing/2014/main" id="{139645EC-D825-A9AE-E563-25258DA953B9}"/>
              </a:ext>
            </a:extLst>
          </p:cNvPr>
          <p:cNvSpPr txBox="1"/>
          <p:nvPr/>
        </p:nvSpPr>
        <p:spPr>
          <a:xfrm>
            <a:off x="309343" y="2702793"/>
            <a:ext cx="6096000" cy="338554"/>
          </a:xfrm>
          <a:prstGeom prst="rect">
            <a:avLst/>
          </a:prstGeom>
          <a:noFill/>
        </p:spPr>
        <p:txBody>
          <a:bodyPr wrap="square">
            <a:spAutoFit/>
          </a:bodyPr>
          <a:lstStyle/>
          <a:p>
            <a:r>
              <a:rPr lang="fr-FR" sz="1600" dirty="0"/>
              <a:t>Commentaires du participant (optionnel) :</a:t>
            </a:r>
          </a:p>
        </p:txBody>
      </p:sp>
      <p:sp>
        <p:nvSpPr>
          <p:cNvPr id="10" name="ZoneTexte 9">
            <a:extLst>
              <a:ext uri="{FF2B5EF4-FFF2-40B4-BE49-F238E27FC236}">
                <a16:creationId xmlns:a16="http://schemas.microsoft.com/office/drawing/2014/main" id="{B42D3448-569B-36D7-9685-85DC31458DB2}"/>
              </a:ext>
            </a:extLst>
          </p:cNvPr>
          <p:cNvSpPr txBox="1"/>
          <p:nvPr/>
        </p:nvSpPr>
        <p:spPr>
          <a:xfrm>
            <a:off x="309343" y="6118080"/>
            <a:ext cx="6096000" cy="338554"/>
          </a:xfrm>
          <a:prstGeom prst="rect">
            <a:avLst/>
          </a:prstGeom>
          <a:noFill/>
        </p:spPr>
        <p:txBody>
          <a:bodyPr wrap="square">
            <a:spAutoFit/>
          </a:bodyPr>
          <a:lstStyle/>
          <a:p>
            <a:r>
              <a:rPr lang="fr-FR" sz="1600" dirty="0"/>
              <a:t>Commentaires du participant (optionnel) :</a:t>
            </a:r>
          </a:p>
        </p:txBody>
      </p:sp>
      <p:pic>
        <p:nvPicPr>
          <p:cNvPr id="12" name="Image 11" descr="Une image contenant appareil de cuisine, électroménager, Électroménager, blender&#10;&#10;Le contenu généré par l’IA peut être incorrect.">
            <a:extLst>
              <a:ext uri="{FF2B5EF4-FFF2-40B4-BE49-F238E27FC236}">
                <a16:creationId xmlns:a16="http://schemas.microsoft.com/office/drawing/2014/main" id="{1B66C3FE-6786-CC7E-3A19-6AF5D73B845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441692" y="1888250"/>
            <a:ext cx="763871" cy="763871"/>
          </a:xfrm>
          <a:prstGeom prst="rect">
            <a:avLst/>
          </a:prstGeom>
        </p:spPr>
      </p:pic>
      <p:pic>
        <p:nvPicPr>
          <p:cNvPr id="14" name="Image 13" descr="Une image contenant ustensiles de cuisine, fouet, Mixeur électrique&#10;&#10;Le contenu généré par l’IA peut être incorrect.">
            <a:extLst>
              <a:ext uri="{FF2B5EF4-FFF2-40B4-BE49-F238E27FC236}">
                <a16:creationId xmlns:a16="http://schemas.microsoft.com/office/drawing/2014/main" id="{C65FA2C1-3F04-AA58-A6A7-08FC6226947E}"/>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718959" y="1951743"/>
            <a:ext cx="796409" cy="594121"/>
          </a:xfrm>
          <a:prstGeom prst="rect">
            <a:avLst/>
          </a:prstGeom>
        </p:spPr>
      </p:pic>
      <p:pic>
        <p:nvPicPr>
          <p:cNvPr id="16" name="Image 15" descr="Une image contenant ustensiles de cuisine&#10;&#10;Le contenu généré par l’IA peut être incorrect.">
            <a:extLst>
              <a:ext uri="{FF2B5EF4-FFF2-40B4-BE49-F238E27FC236}">
                <a16:creationId xmlns:a16="http://schemas.microsoft.com/office/drawing/2014/main" id="{C502C13D-8FF9-C277-168F-ADF4402573D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rot="18906218">
            <a:off x="1147289" y="1925590"/>
            <a:ext cx="759821" cy="759821"/>
          </a:xfrm>
          <a:prstGeom prst="rect">
            <a:avLst/>
          </a:prstGeom>
        </p:spPr>
      </p:pic>
      <p:pic>
        <p:nvPicPr>
          <p:cNvPr id="18" name="Image 17" descr="Une image contenant Ustensiles de cuisine et de cuisson au four, ustensile de cuisine, appareil de cuisine, intérieur&#10;&#10;Le contenu généré par l’IA peut être incorrect.">
            <a:extLst>
              <a:ext uri="{FF2B5EF4-FFF2-40B4-BE49-F238E27FC236}">
                <a16:creationId xmlns:a16="http://schemas.microsoft.com/office/drawing/2014/main" id="{81ADC098-FA38-FA6F-BC6D-259E2D0B8D21}"/>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976480" y="4883571"/>
            <a:ext cx="1906638" cy="1072484"/>
          </a:xfrm>
          <a:prstGeom prst="rect">
            <a:avLst/>
          </a:prstGeom>
          <a:ln>
            <a:noFill/>
          </a:ln>
          <a:effectLst>
            <a:softEdge rad="112500"/>
          </a:effectLst>
        </p:spPr>
      </p:pic>
      <p:pic>
        <p:nvPicPr>
          <p:cNvPr id="21" name="Image 20" descr="Une image contenant Ustensiles de cuisine et de cuisson au four, intérieur, appareil de cuisine, cuisson&#10;&#10;Le contenu généré par l’IA peut être incorrect.">
            <a:extLst>
              <a:ext uri="{FF2B5EF4-FFF2-40B4-BE49-F238E27FC236}">
                <a16:creationId xmlns:a16="http://schemas.microsoft.com/office/drawing/2014/main" id="{B2FEF2E5-88DA-EC44-2118-F0CA2ECC30AB}"/>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37113" y="4906348"/>
            <a:ext cx="1906638" cy="1072484"/>
          </a:xfrm>
          <a:prstGeom prst="rect">
            <a:avLst/>
          </a:prstGeom>
          <a:ln>
            <a:noFill/>
          </a:ln>
          <a:effectLst>
            <a:softEdge rad="112500"/>
          </a:effectLst>
        </p:spPr>
      </p:pic>
    </p:spTree>
    <p:extLst>
      <p:ext uri="{BB962C8B-B14F-4D97-AF65-F5344CB8AC3E}">
        <p14:creationId xmlns:p14="http://schemas.microsoft.com/office/powerpoint/2010/main" val="114660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A2E90-7D8A-F7B3-08A5-CDF4D2F3CC93}"/>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91EE2AE6-5799-9BB1-EB9A-7708C145E5B6}"/>
              </a:ext>
            </a:extLst>
          </p:cNvPr>
          <p:cNvSpPr txBox="1"/>
          <p:nvPr/>
        </p:nvSpPr>
        <p:spPr>
          <a:xfrm>
            <a:off x="309343" y="115486"/>
            <a:ext cx="4913846" cy="461665"/>
          </a:xfrm>
          <a:prstGeom prst="rect">
            <a:avLst/>
          </a:prstGeom>
          <a:noFill/>
        </p:spPr>
        <p:txBody>
          <a:bodyPr wrap="none" rtlCol="0">
            <a:spAutoFit/>
          </a:bodyPr>
          <a:lstStyle/>
          <a:p>
            <a:r>
              <a:rPr lang="fr-FR" sz="2400" dirty="0"/>
              <a:t>À quel point êtes-vous bon pour …?</a:t>
            </a:r>
          </a:p>
        </p:txBody>
      </p:sp>
      <p:sp>
        <p:nvSpPr>
          <p:cNvPr id="7" name="Straight Connector 6">
            <a:extLst>
              <a:ext uri="{FF2B5EF4-FFF2-40B4-BE49-F238E27FC236}">
                <a16:creationId xmlns:a16="http://schemas.microsoft.com/office/drawing/2014/main" id="{8BF95EA0-5A20-C8CA-4480-65C2DE89142D}"/>
              </a:ext>
            </a:extLst>
          </p:cNvPr>
          <p:cNvSpPr/>
          <p:nvPr/>
        </p:nvSpPr>
        <p:spPr>
          <a:xfrm rot="-2049511">
            <a:off x="1051637" y="6191"/>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19" name="ZoneTexte 18">
            <a:extLst>
              <a:ext uri="{FF2B5EF4-FFF2-40B4-BE49-F238E27FC236}">
                <a16:creationId xmlns:a16="http://schemas.microsoft.com/office/drawing/2014/main" id="{45666EC6-1490-341F-5E00-2A886849D9F1}"/>
              </a:ext>
            </a:extLst>
          </p:cNvPr>
          <p:cNvSpPr txBox="1"/>
          <p:nvPr/>
        </p:nvSpPr>
        <p:spPr>
          <a:xfrm>
            <a:off x="372353" y="3486390"/>
            <a:ext cx="4913846" cy="461665"/>
          </a:xfrm>
          <a:prstGeom prst="rect">
            <a:avLst/>
          </a:prstGeom>
          <a:noFill/>
        </p:spPr>
        <p:txBody>
          <a:bodyPr wrap="none" rtlCol="0">
            <a:spAutoFit/>
          </a:bodyPr>
          <a:lstStyle/>
          <a:p>
            <a:r>
              <a:rPr lang="fr-FR" sz="2400" dirty="0"/>
              <a:t>À quel point êtes-vous bon pour …?</a:t>
            </a:r>
          </a:p>
        </p:txBody>
      </p:sp>
      <p:sp>
        <p:nvSpPr>
          <p:cNvPr id="2" name="ZoneTexte 1">
            <a:extLst>
              <a:ext uri="{FF2B5EF4-FFF2-40B4-BE49-F238E27FC236}">
                <a16:creationId xmlns:a16="http://schemas.microsoft.com/office/drawing/2014/main" id="{0A21A888-63BF-15DE-5503-F84530B70179}"/>
              </a:ext>
            </a:extLst>
          </p:cNvPr>
          <p:cNvSpPr txBox="1"/>
          <p:nvPr/>
        </p:nvSpPr>
        <p:spPr>
          <a:xfrm>
            <a:off x="372353" y="687455"/>
            <a:ext cx="3791515" cy="1631216"/>
          </a:xfrm>
          <a:prstGeom prst="rect">
            <a:avLst/>
          </a:prstGeom>
          <a:noFill/>
        </p:spPr>
        <p:txBody>
          <a:bodyPr wrap="square" rtlCol="0">
            <a:spAutoFit/>
          </a:bodyPr>
          <a:lstStyle/>
          <a:p>
            <a:pPr marL="457200" indent="-457200">
              <a:buFont typeface="+mj-lt"/>
              <a:buAutoNum type="arabicPeriod" startAt="5"/>
            </a:pPr>
            <a:r>
              <a:rPr lang="fr-FR" sz="2000" b="1" dirty="0"/>
              <a:t>Faire frire ou sauter des aliments avec une poêle ou un wok en utilisant la plaque de cuisson de la cuisinière</a:t>
            </a:r>
            <a:endParaRPr lang="fr-FR" sz="2000" dirty="0"/>
          </a:p>
        </p:txBody>
      </p:sp>
      <p:sp>
        <p:nvSpPr>
          <p:cNvPr id="3" name="ZoneTexte 2">
            <a:extLst>
              <a:ext uri="{FF2B5EF4-FFF2-40B4-BE49-F238E27FC236}">
                <a16:creationId xmlns:a16="http://schemas.microsoft.com/office/drawing/2014/main" id="{91D602B4-5375-5B19-4D12-3DABC3EB9943}"/>
              </a:ext>
            </a:extLst>
          </p:cNvPr>
          <p:cNvSpPr txBox="1"/>
          <p:nvPr/>
        </p:nvSpPr>
        <p:spPr>
          <a:xfrm>
            <a:off x="372353" y="4343777"/>
            <a:ext cx="4913847" cy="707886"/>
          </a:xfrm>
          <a:prstGeom prst="rect">
            <a:avLst/>
          </a:prstGeom>
          <a:noFill/>
        </p:spPr>
        <p:txBody>
          <a:bodyPr wrap="square" rtlCol="0">
            <a:spAutoFit/>
          </a:bodyPr>
          <a:lstStyle/>
          <a:p>
            <a:pPr marL="457200" indent="-457200">
              <a:buFont typeface="+mj-lt"/>
              <a:buAutoNum type="arabicPeriod" startAt="6"/>
            </a:pPr>
            <a:r>
              <a:rPr lang="fr-FR" sz="2000" b="1" dirty="0"/>
              <a:t>Utiliser un four </a:t>
            </a:r>
            <a:r>
              <a:rPr lang="fr-FR" sz="2000" dirty="0"/>
              <a:t>pour y faire cuire de la viande, du poisson ou des légumes</a:t>
            </a:r>
          </a:p>
        </p:txBody>
      </p:sp>
      <p:pic>
        <p:nvPicPr>
          <p:cNvPr id="5" name="Image 4" descr="Une image contenant texte, diagramme, capture d’écran, Rectangle&#10;&#10;Description générée automatiquement">
            <a:extLst>
              <a:ext uri="{FF2B5EF4-FFF2-40B4-BE49-F238E27FC236}">
                <a16:creationId xmlns:a16="http://schemas.microsoft.com/office/drawing/2014/main" id="{FF349FFF-2F7F-C253-C022-E19C0E1BDE2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23379" y="3850617"/>
            <a:ext cx="6130124" cy="2766319"/>
          </a:xfrm>
          <a:prstGeom prst="rect">
            <a:avLst/>
          </a:prstGeom>
        </p:spPr>
      </p:pic>
      <p:pic>
        <p:nvPicPr>
          <p:cNvPr id="9" name="Image 8" descr="Une image contenant texte, diagramme, capture d’écran, Rectangle&#10;&#10;Description générée automatiquement">
            <a:extLst>
              <a:ext uri="{FF2B5EF4-FFF2-40B4-BE49-F238E27FC236}">
                <a16:creationId xmlns:a16="http://schemas.microsoft.com/office/drawing/2014/main" id="{DC486C72-9080-1FFE-2F34-97EA2F90DA7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23379" y="479715"/>
            <a:ext cx="6130123" cy="2766318"/>
          </a:xfrm>
          <a:prstGeom prst="rect">
            <a:avLst/>
          </a:prstGeom>
        </p:spPr>
      </p:pic>
      <p:sp>
        <p:nvSpPr>
          <p:cNvPr id="4" name="Espace réservé du numéro de diapositive 3">
            <a:extLst>
              <a:ext uri="{FF2B5EF4-FFF2-40B4-BE49-F238E27FC236}">
                <a16:creationId xmlns:a16="http://schemas.microsoft.com/office/drawing/2014/main" id="{B6574F3A-3717-A334-8255-74A5A1D33FCB}"/>
              </a:ext>
            </a:extLst>
          </p:cNvPr>
          <p:cNvSpPr>
            <a:spLocks noGrp="1"/>
          </p:cNvSpPr>
          <p:nvPr>
            <p:ph type="sldNum" sz="quarter" idx="12"/>
          </p:nvPr>
        </p:nvSpPr>
        <p:spPr>
          <a:xfrm>
            <a:off x="9242769" y="6552197"/>
            <a:ext cx="2743200" cy="365125"/>
          </a:xfrm>
        </p:spPr>
        <p:txBody>
          <a:bodyPr/>
          <a:lstStyle/>
          <a:p>
            <a:r>
              <a:rPr lang="fr-FR" dirty="0"/>
              <a:t>Compétences culinaires p</a:t>
            </a:r>
            <a:fld id="{9E7EBF0D-51A4-47B0-A7A6-A671EE34DA3F}" type="slidenum">
              <a:rPr lang="fr-FR" smtClean="0"/>
              <a:t>6</a:t>
            </a:fld>
            <a:endParaRPr lang="fr-FR" dirty="0"/>
          </a:p>
        </p:txBody>
      </p:sp>
      <p:sp>
        <p:nvSpPr>
          <p:cNvPr id="8" name="ZoneTexte 7">
            <a:extLst>
              <a:ext uri="{FF2B5EF4-FFF2-40B4-BE49-F238E27FC236}">
                <a16:creationId xmlns:a16="http://schemas.microsoft.com/office/drawing/2014/main" id="{0D70B19B-3C3B-87F0-EE94-CD1DE662330C}"/>
              </a:ext>
            </a:extLst>
          </p:cNvPr>
          <p:cNvSpPr txBox="1"/>
          <p:nvPr/>
        </p:nvSpPr>
        <p:spPr>
          <a:xfrm>
            <a:off x="372353" y="2626447"/>
            <a:ext cx="6096000" cy="338554"/>
          </a:xfrm>
          <a:prstGeom prst="rect">
            <a:avLst/>
          </a:prstGeom>
          <a:noFill/>
        </p:spPr>
        <p:txBody>
          <a:bodyPr wrap="square">
            <a:spAutoFit/>
          </a:bodyPr>
          <a:lstStyle/>
          <a:p>
            <a:r>
              <a:rPr lang="fr-FR" sz="1600" dirty="0"/>
              <a:t>Commentaires du participant (optionnel) :</a:t>
            </a:r>
          </a:p>
        </p:txBody>
      </p:sp>
      <p:sp>
        <p:nvSpPr>
          <p:cNvPr id="10" name="ZoneTexte 9">
            <a:extLst>
              <a:ext uri="{FF2B5EF4-FFF2-40B4-BE49-F238E27FC236}">
                <a16:creationId xmlns:a16="http://schemas.microsoft.com/office/drawing/2014/main" id="{BA9863B7-3873-1530-23A5-FA30B40456BC}"/>
              </a:ext>
            </a:extLst>
          </p:cNvPr>
          <p:cNvSpPr txBox="1"/>
          <p:nvPr/>
        </p:nvSpPr>
        <p:spPr>
          <a:xfrm>
            <a:off x="372353" y="6155272"/>
            <a:ext cx="6096000" cy="338554"/>
          </a:xfrm>
          <a:prstGeom prst="rect">
            <a:avLst/>
          </a:prstGeom>
          <a:noFill/>
        </p:spPr>
        <p:txBody>
          <a:bodyPr wrap="square">
            <a:spAutoFit/>
          </a:bodyPr>
          <a:lstStyle/>
          <a:p>
            <a:r>
              <a:rPr lang="fr-FR" sz="1600" dirty="0"/>
              <a:t>Commentaires du participant (optionnel) :</a:t>
            </a:r>
          </a:p>
        </p:txBody>
      </p:sp>
      <p:pic>
        <p:nvPicPr>
          <p:cNvPr id="12" name="Image 11" descr="Une image contenant Ustensiles de cuisine et de cuisson au four, wok, intérieur, ustensiles de cuisine&#10;&#10;Le contenu généré par l’IA peut être incorrect.">
            <a:extLst>
              <a:ext uri="{FF2B5EF4-FFF2-40B4-BE49-F238E27FC236}">
                <a16:creationId xmlns:a16="http://schemas.microsoft.com/office/drawing/2014/main" id="{DDDF2515-49B3-B2D4-73BD-A32E8E9AFAC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076700" y="1086414"/>
            <a:ext cx="1803971" cy="1352978"/>
          </a:xfrm>
          <a:prstGeom prst="rect">
            <a:avLst/>
          </a:prstGeom>
          <a:ln>
            <a:noFill/>
          </a:ln>
          <a:effectLst>
            <a:softEdge rad="112500"/>
          </a:effectLst>
        </p:spPr>
      </p:pic>
    </p:spTree>
    <p:extLst>
      <p:ext uri="{BB962C8B-B14F-4D97-AF65-F5344CB8AC3E}">
        <p14:creationId xmlns:p14="http://schemas.microsoft.com/office/powerpoint/2010/main" val="892389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FBEFA-21E8-D031-6334-A4E61A42C247}"/>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7AC8FFF8-0191-7519-D805-F959D84087D3}"/>
              </a:ext>
            </a:extLst>
          </p:cNvPr>
          <p:cNvSpPr txBox="1"/>
          <p:nvPr/>
        </p:nvSpPr>
        <p:spPr>
          <a:xfrm>
            <a:off x="220555" y="61954"/>
            <a:ext cx="4913846" cy="461665"/>
          </a:xfrm>
          <a:prstGeom prst="rect">
            <a:avLst/>
          </a:prstGeom>
          <a:noFill/>
        </p:spPr>
        <p:txBody>
          <a:bodyPr wrap="none" rtlCol="0">
            <a:spAutoFit/>
          </a:bodyPr>
          <a:lstStyle/>
          <a:p>
            <a:r>
              <a:rPr lang="fr-FR" sz="2400" dirty="0"/>
              <a:t>À quel point êtes-vous bon pour …?</a:t>
            </a:r>
          </a:p>
        </p:txBody>
      </p:sp>
      <p:sp>
        <p:nvSpPr>
          <p:cNvPr id="7" name="Straight Connector 6">
            <a:extLst>
              <a:ext uri="{FF2B5EF4-FFF2-40B4-BE49-F238E27FC236}">
                <a16:creationId xmlns:a16="http://schemas.microsoft.com/office/drawing/2014/main" id="{2C4D4DD8-187A-31B4-D3B9-1BFDD6D4C7F9}"/>
              </a:ext>
            </a:extLst>
          </p:cNvPr>
          <p:cNvSpPr/>
          <p:nvPr/>
        </p:nvSpPr>
        <p:spPr>
          <a:xfrm rot="-2049511">
            <a:off x="1051637" y="6191"/>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19" name="ZoneTexte 18">
            <a:extLst>
              <a:ext uri="{FF2B5EF4-FFF2-40B4-BE49-F238E27FC236}">
                <a16:creationId xmlns:a16="http://schemas.microsoft.com/office/drawing/2014/main" id="{E00D8815-9737-F510-EBD1-DB925E8D39B1}"/>
              </a:ext>
            </a:extLst>
          </p:cNvPr>
          <p:cNvSpPr txBox="1"/>
          <p:nvPr/>
        </p:nvSpPr>
        <p:spPr>
          <a:xfrm>
            <a:off x="372353" y="3507573"/>
            <a:ext cx="4913846" cy="461665"/>
          </a:xfrm>
          <a:prstGeom prst="rect">
            <a:avLst/>
          </a:prstGeom>
          <a:noFill/>
        </p:spPr>
        <p:txBody>
          <a:bodyPr wrap="none" rtlCol="0">
            <a:spAutoFit/>
          </a:bodyPr>
          <a:lstStyle/>
          <a:p>
            <a:r>
              <a:rPr lang="fr-FR" sz="2400" dirty="0"/>
              <a:t>À quel point êtes-vous bon pour …?</a:t>
            </a:r>
          </a:p>
        </p:txBody>
      </p:sp>
      <p:sp>
        <p:nvSpPr>
          <p:cNvPr id="2" name="ZoneTexte 1">
            <a:extLst>
              <a:ext uri="{FF2B5EF4-FFF2-40B4-BE49-F238E27FC236}">
                <a16:creationId xmlns:a16="http://schemas.microsoft.com/office/drawing/2014/main" id="{0BB9F360-C81E-7223-0002-7F4446D8C497}"/>
              </a:ext>
            </a:extLst>
          </p:cNvPr>
          <p:cNvSpPr txBox="1"/>
          <p:nvPr/>
        </p:nvSpPr>
        <p:spPr>
          <a:xfrm>
            <a:off x="372353" y="1333048"/>
            <a:ext cx="4468872" cy="707886"/>
          </a:xfrm>
          <a:prstGeom prst="rect">
            <a:avLst/>
          </a:prstGeom>
          <a:noFill/>
        </p:spPr>
        <p:txBody>
          <a:bodyPr wrap="square" rtlCol="0">
            <a:spAutoFit/>
          </a:bodyPr>
          <a:lstStyle/>
          <a:p>
            <a:pPr marL="457200" indent="-457200">
              <a:buFont typeface="+mj-lt"/>
              <a:buAutoNum type="arabicPeriod" startAt="7"/>
            </a:pPr>
            <a:r>
              <a:rPr lang="fr-FR" sz="2000" b="1" dirty="0"/>
              <a:t>Utiliser un micro-ondes </a:t>
            </a:r>
            <a:r>
              <a:rPr lang="fr-FR" sz="2000" dirty="0"/>
              <a:t>pour réchauffer des plats</a:t>
            </a:r>
          </a:p>
        </p:txBody>
      </p:sp>
      <p:sp>
        <p:nvSpPr>
          <p:cNvPr id="3" name="ZoneTexte 2">
            <a:extLst>
              <a:ext uri="{FF2B5EF4-FFF2-40B4-BE49-F238E27FC236}">
                <a16:creationId xmlns:a16="http://schemas.microsoft.com/office/drawing/2014/main" id="{55AF6C9C-145E-1EB4-C38A-B556D5B9E55C}"/>
              </a:ext>
            </a:extLst>
          </p:cNvPr>
          <p:cNvSpPr txBox="1"/>
          <p:nvPr/>
        </p:nvSpPr>
        <p:spPr>
          <a:xfrm>
            <a:off x="372353" y="4251261"/>
            <a:ext cx="4610250" cy="1323439"/>
          </a:xfrm>
          <a:prstGeom prst="rect">
            <a:avLst/>
          </a:prstGeom>
          <a:noFill/>
        </p:spPr>
        <p:txBody>
          <a:bodyPr wrap="square" rtlCol="0">
            <a:spAutoFit/>
          </a:bodyPr>
          <a:lstStyle/>
          <a:p>
            <a:pPr marL="457200" indent="-457200">
              <a:buFont typeface="+mj-lt"/>
              <a:buAutoNum type="arabicPeriod" startAt="8"/>
            </a:pPr>
            <a:r>
              <a:rPr lang="fr-FR" sz="2000" b="1" dirty="0"/>
              <a:t>Préparer et cuire des plats protéinés </a:t>
            </a:r>
            <a:r>
              <a:rPr lang="fr-FR" sz="2000" dirty="0"/>
              <a:t>de source animale (ex. poulet, bœuf, porc, poisson) ou végétale (ex. tofu)</a:t>
            </a:r>
          </a:p>
        </p:txBody>
      </p:sp>
      <p:pic>
        <p:nvPicPr>
          <p:cNvPr id="5" name="Image 4" descr="Une image contenant texte, diagramme, capture d’écran, Rectangle&#10;&#10;Description générée automatiquement">
            <a:extLst>
              <a:ext uri="{FF2B5EF4-FFF2-40B4-BE49-F238E27FC236}">
                <a16:creationId xmlns:a16="http://schemas.microsoft.com/office/drawing/2014/main" id="{0F076754-3FBA-A594-CB87-73AC43F66A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125029" y="3896489"/>
            <a:ext cx="6028474" cy="2720447"/>
          </a:xfrm>
          <a:prstGeom prst="rect">
            <a:avLst/>
          </a:prstGeom>
        </p:spPr>
      </p:pic>
      <p:pic>
        <p:nvPicPr>
          <p:cNvPr id="9" name="Image 8" descr="Une image contenant texte, diagramme, capture d’écran, Rectangle&#10;&#10;Description générée automatiquement">
            <a:extLst>
              <a:ext uri="{FF2B5EF4-FFF2-40B4-BE49-F238E27FC236}">
                <a16:creationId xmlns:a16="http://schemas.microsoft.com/office/drawing/2014/main" id="{5C784F61-544A-1CBA-B06D-8A0129BB424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125029" y="525586"/>
            <a:ext cx="6028474" cy="2720447"/>
          </a:xfrm>
          <a:prstGeom prst="rect">
            <a:avLst/>
          </a:prstGeom>
        </p:spPr>
      </p:pic>
      <p:sp>
        <p:nvSpPr>
          <p:cNvPr id="4" name="Espace réservé du numéro de diapositive 3">
            <a:extLst>
              <a:ext uri="{FF2B5EF4-FFF2-40B4-BE49-F238E27FC236}">
                <a16:creationId xmlns:a16="http://schemas.microsoft.com/office/drawing/2014/main" id="{9BABD9DF-FDFA-622D-93F2-D25699DC6933}"/>
              </a:ext>
            </a:extLst>
          </p:cNvPr>
          <p:cNvSpPr>
            <a:spLocks noGrp="1"/>
          </p:cNvSpPr>
          <p:nvPr>
            <p:ph type="sldNum" sz="quarter" idx="12"/>
          </p:nvPr>
        </p:nvSpPr>
        <p:spPr>
          <a:xfrm>
            <a:off x="9258300" y="6492875"/>
            <a:ext cx="2743200" cy="365125"/>
          </a:xfrm>
        </p:spPr>
        <p:txBody>
          <a:bodyPr/>
          <a:lstStyle/>
          <a:p>
            <a:r>
              <a:rPr lang="fr-FR" dirty="0"/>
              <a:t>Compétences culinaires p</a:t>
            </a:r>
            <a:fld id="{9E7EBF0D-51A4-47B0-A7A6-A671EE34DA3F}" type="slidenum">
              <a:rPr lang="fr-FR" smtClean="0"/>
              <a:t>7</a:t>
            </a:fld>
            <a:endParaRPr lang="fr-FR" dirty="0"/>
          </a:p>
        </p:txBody>
      </p:sp>
      <p:sp>
        <p:nvSpPr>
          <p:cNvPr id="8" name="ZoneTexte 7">
            <a:extLst>
              <a:ext uri="{FF2B5EF4-FFF2-40B4-BE49-F238E27FC236}">
                <a16:creationId xmlns:a16="http://schemas.microsoft.com/office/drawing/2014/main" id="{E7C9DB4F-1744-9653-E914-C0002CFAF552}"/>
              </a:ext>
            </a:extLst>
          </p:cNvPr>
          <p:cNvSpPr txBox="1"/>
          <p:nvPr/>
        </p:nvSpPr>
        <p:spPr>
          <a:xfrm>
            <a:off x="309343" y="2672461"/>
            <a:ext cx="6096000" cy="338554"/>
          </a:xfrm>
          <a:prstGeom prst="rect">
            <a:avLst/>
          </a:prstGeom>
          <a:noFill/>
        </p:spPr>
        <p:txBody>
          <a:bodyPr wrap="square">
            <a:spAutoFit/>
          </a:bodyPr>
          <a:lstStyle/>
          <a:p>
            <a:r>
              <a:rPr lang="fr-FR" sz="1600" dirty="0"/>
              <a:t>Commentaires du participant (optionnel) :</a:t>
            </a:r>
          </a:p>
        </p:txBody>
      </p:sp>
      <p:sp>
        <p:nvSpPr>
          <p:cNvPr id="10" name="ZoneTexte 9">
            <a:extLst>
              <a:ext uri="{FF2B5EF4-FFF2-40B4-BE49-F238E27FC236}">
                <a16:creationId xmlns:a16="http://schemas.microsoft.com/office/drawing/2014/main" id="{2E9C9BD6-FB5E-82AB-84A7-C809CD2A1C0C}"/>
              </a:ext>
            </a:extLst>
          </p:cNvPr>
          <p:cNvSpPr txBox="1"/>
          <p:nvPr/>
        </p:nvSpPr>
        <p:spPr>
          <a:xfrm>
            <a:off x="309343" y="6118080"/>
            <a:ext cx="6096000" cy="338554"/>
          </a:xfrm>
          <a:prstGeom prst="rect">
            <a:avLst/>
          </a:prstGeom>
          <a:noFill/>
        </p:spPr>
        <p:txBody>
          <a:bodyPr wrap="square">
            <a:spAutoFit/>
          </a:bodyPr>
          <a:lstStyle/>
          <a:p>
            <a:r>
              <a:rPr lang="fr-FR" sz="1600" dirty="0"/>
              <a:t>Commentaires du participant (optionnel) :</a:t>
            </a:r>
          </a:p>
        </p:txBody>
      </p:sp>
    </p:spTree>
    <p:extLst>
      <p:ext uri="{BB962C8B-B14F-4D97-AF65-F5344CB8AC3E}">
        <p14:creationId xmlns:p14="http://schemas.microsoft.com/office/powerpoint/2010/main" val="3751542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FB6CE1-1630-7182-A923-15F18D8DC6A4}"/>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4B04D283-B747-5C18-1951-C25C9B9F3A79}"/>
              </a:ext>
            </a:extLst>
          </p:cNvPr>
          <p:cNvSpPr txBox="1"/>
          <p:nvPr/>
        </p:nvSpPr>
        <p:spPr>
          <a:xfrm>
            <a:off x="309343" y="88615"/>
            <a:ext cx="4913846" cy="461665"/>
          </a:xfrm>
          <a:prstGeom prst="rect">
            <a:avLst/>
          </a:prstGeom>
          <a:noFill/>
        </p:spPr>
        <p:txBody>
          <a:bodyPr wrap="none" rtlCol="0">
            <a:spAutoFit/>
          </a:bodyPr>
          <a:lstStyle/>
          <a:p>
            <a:r>
              <a:rPr lang="fr-FR" sz="2400" dirty="0"/>
              <a:t>À quel point êtes-vous bon pour …?</a:t>
            </a:r>
          </a:p>
        </p:txBody>
      </p:sp>
      <p:sp>
        <p:nvSpPr>
          <p:cNvPr id="7" name="Straight Connector 6">
            <a:extLst>
              <a:ext uri="{FF2B5EF4-FFF2-40B4-BE49-F238E27FC236}">
                <a16:creationId xmlns:a16="http://schemas.microsoft.com/office/drawing/2014/main" id="{1CA2050A-7322-1AFC-CB5D-27A17C07FDB3}"/>
              </a:ext>
            </a:extLst>
          </p:cNvPr>
          <p:cNvSpPr/>
          <p:nvPr/>
        </p:nvSpPr>
        <p:spPr>
          <a:xfrm rot="-2049511">
            <a:off x="1051637" y="6191"/>
            <a:ext cx="10088726" cy="6845618"/>
          </a:xfrm>
          <a:prstGeom prst="line">
            <a:avLst/>
          </a:prstGeom>
          <a:solidFill>
            <a:srgbClr val="000000">
              <a:alpha val="5000"/>
            </a:srgbClr>
          </a:solidFill>
          <a:ln w="18000">
            <a:solidFill>
              <a:srgbClr val="000000"/>
            </a:solidFill>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00"/>
              </a:solidFill>
            </a:endParaRPr>
          </a:p>
        </p:txBody>
      </p:sp>
      <p:sp>
        <p:nvSpPr>
          <p:cNvPr id="19" name="ZoneTexte 18">
            <a:extLst>
              <a:ext uri="{FF2B5EF4-FFF2-40B4-BE49-F238E27FC236}">
                <a16:creationId xmlns:a16="http://schemas.microsoft.com/office/drawing/2014/main" id="{6B6318B0-C402-63EF-CFAF-C8C70DDC91B7}"/>
              </a:ext>
            </a:extLst>
          </p:cNvPr>
          <p:cNvSpPr txBox="1"/>
          <p:nvPr/>
        </p:nvSpPr>
        <p:spPr>
          <a:xfrm>
            <a:off x="372353" y="3450898"/>
            <a:ext cx="4913846" cy="461665"/>
          </a:xfrm>
          <a:prstGeom prst="rect">
            <a:avLst/>
          </a:prstGeom>
          <a:noFill/>
        </p:spPr>
        <p:txBody>
          <a:bodyPr wrap="none" rtlCol="0">
            <a:spAutoFit/>
          </a:bodyPr>
          <a:lstStyle/>
          <a:p>
            <a:r>
              <a:rPr lang="fr-FR" sz="2400" dirty="0"/>
              <a:t>À quel point êtes-vous bon pour …?</a:t>
            </a:r>
          </a:p>
        </p:txBody>
      </p:sp>
      <p:sp>
        <p:nvSpPr>
          <p:cNvPr id="2" name="ZoneTexte 1">
            <a:extLst>
              <a:ext uri="{FF2B5EF4-FFF2-40B4-BE49-F238E27FC236}">
                <a16:creationId xmlns:a16="http://schemas.microsoft.com/office/drawing/2014/main" id="{55FDA1AC-7A9B-F578-A288-ADA76EFBFC2C}"/>
              </a:ext>
            </a:extLst>
          </p:cNvPr>
          <p:cNvSpPr txBox="1"/>
          <p:nvPr/>
        </p:nvSpPr>
        <p:spPr>
          <a:xfrm>
            <a:off x="340848" y="1487145"/>
            <a:ext cx="10048383" cy="400110"/>
          </a:xfrm>
          <a:prstGeom prst="rect">
            <a:avLst/>
          </a:prstGeom>
          <a:noFill/>
        </p:spPr>
        <p:txBody>
          <a:bodyPr wrap="square" rtlCol="0">
            <a:spAutoFit/>
          </a:bodyPr>
          <a:lstStyle/>
          <a:p>
            <a:r>
              <a:rPr lang="fr-FR" sz="2000" b="1" dirty="0"/>
              <a:t>9. Préparer vos propres sauces</a:t>
            </a:r>
            <a:endParaRPr lang="fr-FR" sz="2000" dirty="0"/>
          </a:p>
        </p:txBody>
      </p:sp>
      <p:sp>
        <p:nvSpPr>
          <p:cNvPr id="3" name="ZoneTexte 2">
            <a:extLst>
              <a:ext uri="{FF2B5EF4-FFF2-40B4-BE49-F238E27FC236}">
                <a16:creationId xmlns:a16="http://schemas.microsoft.com/office/drawing/2014/main" id="{4D0ABC1D-5140-AC0B-8D5C-38192B16A2AB}"/>
              </a:ext>
            </a:extLst>
          </p:cNvPr>
          <p:cNvSpPr txBox="1"/>
          <p:nvPr/>
        </p:nvSpPr>
        <p:spPr>
          <a:xfrm>
            <a:off x="372353" y="4611828"/>
            <a:ext cx="4913846" cy="1015663"/>
          </a:xfrm>
          <a:prstGeom prst="rect">
            <a:avLst/>
          </a:prstGeom>
          <a:noFill/>
        </p:spPr>
        <p:txBody>
          <a:bodyPr wrap="square" rtlCol="0">
            <a:spAutoFit/>
          </a:bodyPr>
          <a:lstStyle/>
          <a:p>
            <a:pPr marL="457200" indent="-457200">
              <a:buFont typeface="+mj-lt"/>
              <a:buAutoNum type="arabicPeriod" startAt="10"/>
            </a:pPr>
            <a:r>
              <a:rPr lang="fr-FR" sz="2000" b="1" dirty="0"/>
              <a:t>Préparer des desserts </a:t>
            </a:r>
            <a:r>
              <a:rPr lang="fr-FR" sz="2000" dirty="0"/>
              <a:t>(crêpes, muffins, tartelettes, gâteaux, pain aux bananes, etc.)</a:t>
            </a:r>
          </a:p>
        </p:txBody>
      </p:sp>
      <p:pic>
        <p:nvPicPr>
          <p:cNvPr id="5" name="Image 4" descr="Une image contenant texte, diagramme, capture d’écran, Rectangle&#10;&#10;Description générée automatiquement">
            <a:extLst>
              <a:ext uri="{FF2B5EF4-FFF2-40B4-BE49-F238E27FC236}">
                <a16:creationId xmlns:a16="http://schemas.microsoft.com/office/drawing/2014/main" id="{66A982F4-BC35-65BE-202D-97AE0D3D861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79885" y="3830990"/>
            <a:ext cx="6173617" cy="2785946"/>
          </a:xfrm>
          <a:prstGeom prst="rect">
            <a:avLst/>
          </a:prstGeom>
        </p:spPr>
      </p:pic>
      <p:pic>
        <p:nvPicPr>
          <p:cNvPr id="9" name="Image 8" descr="Une image contenant texte, diagramme, capture d’écran, Rectangle&#10;&#10;Description générée automatiquement">
            <a:extLst>
              <a:ext uri="{FF2B5EF4-FFF2-40B4-BE49-F238E27FC236}">
                <a16:creationId xmlns:a16="http://schemas.microsoft.com/office/drawing/2014/main" id="{AD9B4447-3AEF-3128-0C87-B3880D60BFC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79885" y="460087"/>
            <a:ext cx="6173618" cy="2785946"/>
          </a:xfrm>
          <a:prstGeom prst="rect">
            <a:avLst/>
          </a:prstGeom>
        </p:spPr>
      </p:pic>
      <p:sp>
        <p:nvSpPr>
          <p:cNvPr id="4" name="Espace réservé du numéro de diapositive 3">
            <a:extLst>
              <a:ext uri="{FF2B5EF4-FFF2-40B4-BE49-F238E27FC236}">
                <a16:creationId xmlns:a16="http://schemas.microsoft.com/office/drawing/2014/main" id="{73268E0E-9763-B439-C5B7-2E1B26F138F8}"/>
              </a:ext>
            </a:extLst>
          </p:cNvPr>
          <p:cNvSpPr>
            <a:spLocks noGrp="1"/>
          </p:cNvSpPr>
          <p:nvPr>
            <p:ph type="sldNum" sz="quarter" idx="12"/>
          </p:nvPr>
        </p:nvSpPr>
        <p:spPr>
          <a:xfrm>
            <a:off x="9271000" y="6552197"/>
            <a:ext cx="2743200" cy="365125"/>
          </a:xfrm>
        </p:spPr>
        <p:txBody>
          <a:bodyPr/>
          <a:lstStyle/>
          <a:p>
            <a:r>
              <a:rPr lang="fr-FR" dirty="0"/>
              <a:t>Compétences culinaires p</a:t>
            </a:r>
            <a:fld id="{9E7EBF0D-51A4-47B0-A7A6-A671EE34DA3F}" type="slidenum">
              <a:rPr lang="fr-FR" smtClean="0"/>
              <a:t>8</a:t>
            </a:fld>
            <a:endParaRPr lang="fr-FR" dirty="0"/>
          </a:p>
        </p:txBody>
      </p:sp>
      <p:sp>
        <p:nvSpPr>
          <p:cNvPr id="8" name="ZoneTexte 7">
            <a:extLst>
              <a:ext uri="{FF2B5EF4-FFF2-40B4-BE49-F238E27FC236}">
                <a16:creationId xmlns:a16="http://schemas.microsoft.com/office/drawing/2014/main" id="{92AFD0A0-1E06-AA5F-13A8-0931ED916261}"/>
              </a:ext>
            </a:extLst>
          </p:cNvPr>
          <p:cNvSpPr txBox="1"/>
          <p:nvPr/>
        </p:nvSpPr>
        <p:spPr>
          <a:xfrm>
            <a:off x="309343" y="2672461"/>
            <a:ext cx="6096000" cy="338554"/>
          </a:xfrm>
          <a:prstGeom prst="rect">
            <a:avLst/>
          </a:prstGeom>
          <a:noFill/>
        </p:spPr>
        <p:txBody>
          <a:bodyPr wrap="square">
            <a:spAutoFit/>
          </a:bodyPr>
          <a:lstStyle/>
          <a:p>
            <a:r>
              <a:rPr lang="fr-FR" sz="1600" dirty="0"/>
              <a:t>Commentaires du participant (optionnel) :</a:t>
            </a:r>
          </a:p>
        </p:txBody>
      </p:sp>
      <p:sp>
        <p:nvSpPr>
          <p:cNvPr id="10" name="ZoneTexte 9">
            <a:extLst>
              <a:ext uri="{FF2B5EF4-FFF2-40B4-BE49-F238E27FC236}">
                <a16:creationId xmlns:a16="http://schemas.microsoft.com/office/drawing/2014/main" id="{6FC2E687-8C8D-4ABE-73A0-8E6B2909C576}"/>
              </a:ext>
            </a:extLst>
          </p:cNvPr>
          <p:cNvSpPr txBox="1"/>
          <p:nvPr/>
        </p:nvSpPr>
        <p:spPr>
          <a:xfrm>
            <a:off x="340848" y="5948803"/>
            <a:ext cx="6096000" cy="338554"/>
          </a:xfrm>
          <a:prstGeom prst="rect">
            <a:avLst/>
          </a:prstGeom>
          <a:noFill/>
        </p:spPr>
        <p:txBody>
          <a:bodyPr wrap="square">
            <a:spAutoFit/>
          </a:bodyPr>
          <a:lstStyle/>
          <a:p>
            <a:r>
              <a:rPr lang="fr-FR" sz="1600" dirty="0"/>
              <a:t>Commentaires du participant (optionnel) :</a:t>
            </a:r>
          </a:p>
        </p:txBody>
      </p:sp>
    </p:spTree>
    <p:extLst>
      <p:ext uri="{BB962C8B-B14F-4D97-AF65-F5344CB8AC3E}">
        <p14:creationId xmlns:p14="http://schemas.microsoft.com/office/powerpoint/2010/main" val="546407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FCF2A-8AFE-B95E-E395-885598FDCE0C}"/>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DE4C4BE9-7B95-4165-3BB8-6D7B627D10CB}"/>
              </a:ext>
            </a:extLst>
          </p:cNvPr>
          <p:cNvSpPr txBox="1"/>
          <p:nvPr/>
        </p:nvSpPr>
        <p:spPr>
          <a:xfrm>
            <a:off x="340848" y="189714"/>
            <a:ext cx="4913846" cy="461665"/>
          </a:xfrm>
          <a:prstGeom prst="rect">
            <a:avLst/>
          </a:prstGeom>
          <a:noFill/>
        </p:spPr>
        <p:txBody>
          <a:bodyPr wrap="none" rtlCol="0">
            <a:spAutoFit/>
          </a:bodyPr>
          <a:lstStyle/>
          <a:p>
            <a:r>
              <a:rPr lang="fr-FR" sz="2400" dirty="0"/>
              <a:t>À quel point êtes-vous bon pour …?</a:t>
            </a:r>
          </a:p>
        </p:txBody>
      </p:sp>
      <p:sp>
        <p:nvSpPr>
          <p:cNvPr id="9" name="ZoneTexte 8">
            <a:extLst>
              <a:ext uri="{FF2B5EF4-FFF2-40B4-BE49-F238E27FC236}">
                <a16:creationId xmlns:a16="http://schemas.microsoft.com/office/drawing/2014/main" id="{8F8D1393-F19A-5D5B-D170-51BF3565BF0C}"/>
              </a:ext>
            </a:extLst>
          </p:cNvPr>
          <p:cNvSpPr txBox="1"/>
          <p:nvPr/>
        </p:nvSpPr>
        <p:spPr>
          <a:xfrm>
            <a:off x="340848" y="939348"/>
            <a:ext cx="4945351" cy="1323439"/>
          </a:xfrm>
          <a:prstGeom prst="rect">
            <a:avLst/>
          </a:prstGeom>
          <a:noFill/>
        </p:spPr>
        <p:txBody>
          <a:bodyPr wrap="square" rtlCol="0">
            <a:spAutoFit/>
          </a:bodyPr>
          <a:lstStyle/>
          <a:p>
            <a:pPr marL="457200" indent="-457200">
              <a:buFont typeface="+mj-lt"/>
              <a:buAutoNum type="arabicPeriod" startAt="11"/>
            </a:pPr>
            <a:r>
              <a:rPr lang="fr-FR" sz="2000" b="1" dirty="0"/>
              <a:t>Utiliser des herbes ou des épices pour donner du goût aux plats </a:t>
            </a:r>
            <a:r>
              <a:rPr lang="fr-FR" sz="2000" dirty="0"/>
              <a:t>(ex. basilic, persil, sel, poivre, paprika,  chili)</a:t>
            </a:r>
          </a:p>
        </p:txBody>
      </p:sp>
      <p:pic>
        <p:nvPicPr>
          <p:cNvPr id="3" name="Image 2" descr="Une image contenant texte, diagramme, capture d’écran, Rectangle&#10;&#10;Description générée automatiquement">
            <a:extLst>
              <a:ext uri="{FF2B5EF4-FFF2-40B4-BE49-F238E27FC236}">
                <a16:creationId xmlns:a16="http://schemas.microsoft.com/office/drawing/2014/main" id="{08EF12C6-2350-6DA4-A041-8E67EA3A8FD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50857" y="769590"/>
            <a:ext cx="6202646" cy="2799045"/>
          </a:xfrm>
          <a:prstGeom prst="rect">
            <a:avLst/>
          </a:prstGeom>
        </p:spPr>
      </p:pic>
      <p:sp>
        <p:nvSpPr>
          <p:cNvPr id="2" name="Espace réservé du numéro de diapositive 1">
            <a:extLst>
              <a:ext uri="{FF2B5EF4-FFF2-40B4-BE49-F238E27FC236}">
                <a16:creationId xmlns:a16="http://schemas.microsoft.com/office/drawing/2014/main" id="{07CA1779-901B-4356-9C47-138D9E679C78}"/>
              </a:ext>
            </a:extLst>
          </p:cNvPr>
          <p:cNvSpPr>
            <a:spLocks noGrp="1"/>
          </p:cNvSpPr>
          <p:nvPr>
            <p:ph type="sldNum" sz="quarter" idx="12"/>
          </p:nvPr>
        </p:nvSpPr>
        <p:spPr>
          <a:xfrm>
            <a:off x="9232900" y="6406495"/>
            <a:ext cx="2743200" cy="365125"/>
          </a:xfrm>
        </p:spPr>
        <p:txBody>
          <a:bodyPr/>
          <a:lstStyle/>
          <a:p>
            <a:r>
              <a:rPr lang="fr-FR" dirty="0"/>
              <a:t>Compétences culinaires p</a:t>
            </a:r>
            <a:fld id="{9E7EBF0D-51A4-47B0-A7A6-A671EE34DA3F}" type="slidenum">
              <a:rPr lang="fr-FR" smtClean="0"/>
              <a:t>9</a:t>
            </a:fld>
            <a:endParaRPr lang="fr-FR" dirty="0"/>
          </a:p>
        </p:txBody>
      </p:sp>
      <p:sp>
        <p:nvSpPr>
          <p:cNvPr id="4" name="ZoneTexte 3">
            <a:extLst>
              <a:ext uri="{FF2B5EF4-FFF2-40B4-BE49-F238E27FC236}">
                <a16:creationId xmlns:a16="http://schemas.microsoft.com/office/drawing/2014/main" id="{27741B25-B7EB-13B4-E0D4-3E62503DD561}"/>
              </a:ext>
            </a:extLst>
          </p:cNvPr>
          <p:cNvSpPr txBox="1"/>
          <p:nvPr/>
        </p:nvSpPr>
        <p:spPr>
          <a:xfrm>
            <a:off x="340848" y="4060829"/>
            <a:ext cx="6096000" cy="338554"/>
          </a:xfrm>
          <a:prstGeom prst="rect">
            <a:avLst/>
          </a:prstGeom>
          <a:noFill/>
        </p:spPr>
        <p:txBody>
          <a:bodyPr wrap="square">
            <a:spAutoFit/>
          </a:bodyPr>
          <a:lstStyle/>
          <a:p>
            <a:r>
              <a:rPr lang="fr-FR" sz="1600" dirty="0"/>
              <a:t>Commentaires du participant (optionnel) :</a:t>
            </a:r>
          </a:p>
        </p:txBody>
      </p:sp>
      <p:pic>
        <p:nvPicPr>
          <p:cNvPr id="8" name="Image 7" descr="Une image contenant vaisselle, shaker, Salière et poivrier, intérieur&#10;&#10;Le contenu généré par l’IA peut être incorrect.">
            <a:extLst>
              <a:ext uri="{FF2B5EF4-FFF2-40B4-BE49-F238E27FC236}">
                <a16:creationId xmlns:a16="http://schemas.microsoft.com/office/drawing/2014/main" id="{0F945E5D-7E6C-857D-F48F-B9143C34B37F}"/>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2450658" y="2506814"/>
            <a:ext cx="1222087" cy="1087942"/>
          </a:xfrm>
          <a:prstGeom prst="rect">
            <a:avLst/>
          </a:prstGeom>
          <a:ln>
            <a:noFill/>
          </a:ln>
          <a:effectLst>
            <a:softEdge rad="112500"/>
          </a:effectLst>
        </p:spPr>
      </p:pic>
      <p:pic>
        <p:nvPicPr>
          <p:cNvPr id="11" name="Image 10" descr="Une image contenant intérieur, Conteneurs de stockage alimentaire, bouteille, Aliments en conserve&#10;&#10;Le contenu généré par l’IA peut être incorrect.">
            <a:extLst>
              <a:ext uri="{FF2B5EF4-FFF2-40B4-BE49-F238E27FC236}">
                <a16:creationId xmlns:a16="http://schemas.microsoft.com/office/drawing/2014/main" id="{B6343962-46DB-8AD1-D3CC-BF0583A575D6}"/>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793687" y="2377378"/>
            <a:ext cx="1172013" cy="1172013"/>
          </a:xfrm>
          <a:prstGeom prst="rect">
            <a:avLst/>
          </a:prstGeom>
          <a:ln>
            <a:noFill/>
          </a:ln>
          <a:effectLst>
            <a:softEdge rad="112500"/>
          </a:effectLst>
        </p:spPr>
      </p:pic>
      <p:pic>
        <p:nvPicPr>
          <p:cNvPr id="7" name="Image 6">
            <a:extLst>
              <a:ext uri="{FF2B5EF4-FFF2-40B4-BE49-F238E27FC236}">
                <a16:creationId xmlns:a16="http://schemas.microsoft.com/office/drawing/2014/main" id="{48F8753E-5509-611F-E8CE-D8CB29F6C5D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905162" y="2685185"/>
            <a:ext cx="1222088" cy="942301"/>
          </a:xfrm>
          <a:prstGeom prst="rect">
            <a:avLst/>
          </a:prstGeom>
        </p:spPr>
      </p:pic>
    </p:spTree>
    <p:extLst>
      <p:ext uri="{BB962C8B-B14F-4D97-AF65-F5344CB8AC3E}">
        <p14:creationId xmlns:p14="http://schemas.microsoft.com/office/powerpoint/2010/main" val="252913740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11639</TotalTime>
  <Words>2257</Words>
  <Application>Microsoft Macintosh PowerPoint</Application>
  <PresentationFormat>Grand écran</PresentationFormat>
  <Paragraphs>272</Paragraphs>
  <Slides>16</Slides>
  <Notes>16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Aptos</vt:lpstr>
      <vt:lpstr>Aptos Display</vt:lpstr>
      <vt:lpstr>Arial</vt:lpstr>
      <vt:lpstr>Comic Sans MS</vt:lpstr>
      <vt:lpstr>Symbol</vt:lpstr>
      <vt:lpstr>Thème Office</vt:lpstr>
      <vt:lpstr>Renseignements - participant</vt:lpstr>
      <vt:lpstr>Évaluation des compétences culinaires et alimentaires 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Renseignements - participant</dc:title>
  <dc:creator>tete.hand11@gmail.com</dc:creator>
  <cp:lastModifiedBy>Martine Légaré</cp:lastModifiedBy>
  <cp:revision>77</cp:revision>
  <dcterms:created xsi:type="dcterms:W3CDTF">2024-11-06T20:21:40Z</dcterms:created>
  <dcterms:modified xsi:type="dcterms:W3CDTF">2025-08-26T17:46:52Z</dcterms:modified>
</cp:coreProperties>
</file>