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A576"/>
    <a:srgbClr val="FBF2D3"/>
    <a:srgbClr val="B1A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E12D96-C9D9-42CB-A2E3-4FE54C4EEADB}" v="1" dt="2025-05-28T19:00:08.0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6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7B0ECA-8563-03F3-1783-F8C05C9E1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67971A8-3AE3-D1D6-18EE-D597025B5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6E7FC0-CF1C-0C62-EB4B-F83447CE2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75F5-6E4D-4183-9AF6-F82E968513EF}" type="datetimeFigureOut">
              <a:rPr lang="fr-FR" smtClean="0"/>
              <a:t>28/05/2025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FC979C-820A-D9EE-15B7-87320C4A7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8B1D10-C51A-B758-8F65-AD8A4B15F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A15B-731B-463E-B776-AF926A95E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033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485137-C467-F091-0F90-BBC2C7AF0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70EE0C4-A62B-F36A-F8B3-50FD45299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23C588-F15E-80C3-2B18-790C37AC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75F5-6E4D-4183-9AF6-F82E968513EF}" type="datetimeFigureOut">
              <a:rPr lang="fr-FR" smtClean="0"/>
              <a:t>28/05/2025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7E9CCC-CB81-AE10-2A6E-6C4B0FFF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C9B572-FEE9-2FEC-9388-E60D34F2E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A15B-731B-463E-B776-AF926A95E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433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BC635A2-91C1-160F-835D-57C5501A74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41A9804-D256-36C1-2285-E3BC590F0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2876BC-83FF-7A7D-15F6-4C2D42A38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75F5-6E4D-4183-9AF6-F82E968513EF}" type="datetimeFigureOut">
              <a:rPr lang="fr-FR" smtClean="0"/>
              <a:t>28/05/2025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FA2EA5-8FC8-417B-9307-6F26907D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DCDB55-A466-E32F-2CA5-59FF1945F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A15B-731B-463E-B776-AF926A95E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88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50B6B8-E45B-17F2-4268-4CA304245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F83882-478E-29B1-6363-DBAB4DE86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8C54F0-C7E2-83FE-9BAA-9E07FD867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75F5-6E4D-4183-9AF6-F82E968513EF}" type="datetimeFigureOut">
              <a:rPr lang="fr-FR" smtClean="0"/>
              <a:t>28/05/2025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1C7334-3AAB-7A9C-CC9A-9865EAE21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6E7D9C-7822-516E-E49E-EC346DB06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A15B-731B-463E-B776-AF926A95E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79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B3F1F8-9A51-FAAB-93F1-FB1A56CC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06D2C4-EC07-8945-1B7C-E6AA2A4EE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A63798-AC3B-0B47-6235-CC1D22F7B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75F5-6E4D-4183-9AF6-F82E968513EF}" type="datetimeFigureOut">
              <a:rPr lang="fr-FR" smtClean="0"/>
              <a:t>28/05/2025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DB14EF-DE78-8B40-DD09-B095082BF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DE649A-7482-601B-9D8B-0DAB54141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A15B-731B-463E-B776-AF926A95E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119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190457-2F8E-40DA-F8DA-5B788187E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B1F365-B863-BE00-E12B-F763F80C72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8297A4-887A-2E45-065E-7A70CC3E8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CE80D00-EE7D-2E12-1BA2-3EBC2637E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75F5-6E4D-4183-9AF6-F82E968513EF}" type="datetimeFigureOut">
              <a:rPr lang="fr-FR" smtClean="0"/>
              <a:t>28/05/2025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5380E9-DCA8-18D5-E54C-889784079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954E4E-5F56-AB5B-1C6F-5BD432951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A15B-731B-463E-B776-AF926A95E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5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EDB8FB-869E-C610-9A92-ECDE14709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DE9FD8-AB73-8A72-CED7-3288877EF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FF1E2A2-893F-ED30-662C-7E9584D97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A548EF1-8A38-9F2A-2D5F-A1F5BF8B2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FFFA38B-AB21-59A9-7139-A291C7F2B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B9E2482-ACA4-66EA-85A8-67A84AD32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75F5-6E4D-4183-9AF6-F82E968513EF}" type="datetimeFigureOut">
              <a:rPr lang="fr-FR" smtClean="0"/>
              <a:t>28/05/2025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E3BB2E7-0858-9672-FF2E-CAA59E17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DF8C352-B768-3EC7-33D5-F17EE999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A15B-731B-463E-B776-AF926A95E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667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87F140-DF05-D076-1F0E-5A08B5C69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E785C43-17EF-05F5-2CFC-8A026CD21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75F5-6E4D-4183-9AF6-F82E968513EF}" type="datetimeFigureOut">
              <a:rPr lang="fr-FR" smtClean="0"/>
              <a:t>28/05/2025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BB0BD6-7936-A534-1217-16FE9633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5BD51E1-2B90-6F10-3FC7-E4930A626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A15B-731B-463E-B776-AF926A95E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6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E1B064A-4C39-F1B0-D8E4-48E2C39DD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75F5-6E4D-4183-9AF6-F82E968513EF}" type="datetimeFigureOut">
              <a:rPr lang="fr-FR" smtClean="0"/>
              <a:t>28/05/2025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3D37711-0663-2762-C2EB-52A3C8760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600F0F-2119-FD98-37CF-FC6A7BDA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A15B-731B-463E-B776-AF926A95E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52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AE41D3-1D24-61B5-9008-7A6AC5BE1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9BC930-B18A-5904-D697-A60F56A3C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2C47E8-E48D-1887-0471-7025EF93F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BB6EDC-7CAD-967D-52A9-0F05AE38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75F5-6E4D-4183-9AF6-F82E968513EF}" type="datetimeFigureOut">
              <a:rPr lang="fr-FR" smtClean="0"/>
              <a:t>28/05/2025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4EC190-6697-60FE-111C-859194BC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DFADE7-755F-7A75-2637-789FF7A71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A15B-731B-463E-B776-AF926A95E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99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F0CF04-C828-2F02-8B40-DB1EB7AE1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5E07878-6497-B6CF-770D-82B3E7583A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3CAD9A-E92A-1C38-60A8-791DEB245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2276CC-1478-E5DF-854D-0D4AB0F7B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75F5-6E4D-4183-9AF6-F82E968513EF}" type="datetimeFigureOut">
              <a:rPr lang="fr-FR" smtClean="0"/>
              <a:t>28/05/2025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CD926A-2FB3-01B9-5C04-6FFAA9197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6D27A0-7889-931E-2B2D-8573AC434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A15B-731B-463E-B776-AF926A95E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49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DB69780-2BF3-5C33-1DA2-BA6F3C118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0E661D-6A45-7559-C6C1-9BE140FAE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7AB28E-CD87-3458-59BD-8D3B8451E0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7675F5-6E4D-4183-9AF6-F82E968513EF}" type="datetimeFigureOut">
              <a:rPr lang="fr-FR" smtClean="0"/>
              <a:t>28/05/2025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BEED9D-C015-3817-5A7F-23515EA4B3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26A81C-6153-9B2C-ACF5-7A4EFE95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B9A15B-731B-463E-B776-AF926A95E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68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BD35BF-AA91-5D1F-9BE4-A58E0B28E9CE}"/>
              </a:ext>
            </a:extLst>
          </p:cNvPr>
          <p:cNvSpPr/>
          <p:nvPr/>
        </p:nvSpPr>
        <p:spPr>
          <a:xfrm>
            <a:off x="2912335" y="0"/>
            <a:ext cx="6367331" cy="6858000"/>
          </a:xfrm>
          <a:prstGeom prst="rect">
            <a:avLst/>
          </a:prstGeom>
          <a:solidFill>
            <a:srgbClr val="C0A5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E56D34E-3F65-0771-C6F2-61D85B63910B}"/>
              </a:ext>
            </a:extLst>
          </p:cNvPr>
          <p:cNvSpPr txBox="1"/>
          <p:nvPr/>
        </p:nvSpPr>
        <p:spPr>
          <a:xfrm>
            <a:off x="2935475" y="220071"/>
            <a:ext cx="63210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3600" b="1" i="1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latin typeface="Calibri" panose="020F0502020204030204"/>
              </a:rPr>
              <a:t>« Une technologie innovante au service de l’autonomie culinaire des adultes autistes »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99B8964-6554-4546-B86D-1A86BF368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550" y="2267097"/>
            <a:ext cx="3950900" cy="39509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3F7FAAD-9550-2CC9-DAE5-FD6C6067C45D}"/>
              </a:ext>
            </a:extLst>
          </p:cNvPr>
          <p:cNvSpPr txBox="1"/>
          <p:nvPr/>
        </p:nvSpPr>
        <p:spPr>
          <a:xfrm>
            <a:off x="88603" y="100220"/>
            <a:ext cx="28434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/>
              <a:t>Autonomie à la préparation de repas des adultes autistes à la suite de l’essai d’une solution technologique : une recherche participative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8652E89-EA62-9A8C-C7DE-9E3609AD702B}"/>
              </a:ext>
            </a:extLst>
          </p:cNvPr>
          <p:cNvSpPr txBox="1"/>
          <p:nvPr/>
        </p:nvSpPr>
        <p:spPr>
          <a:xfrm>
            <a:off x="1015920" y="1215965"/>
            <a:ext cx="14495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u="sng" dirty="0"/>
              <a:t>Présentateur :</a:t>
            </a:r>
          </a:p>
          <a:p>
            <a:r>
              <a:rPr lang="fr-FR" sz="1200" dirty="0"/>
              <a:t>Théophile JANTY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392B38A-9C7B-CCED-4113-9060340A8819}"/>
              </a:ext>
            </a:extLst>
          </p:cNvPr>
          <p:cNvSpPr txBox="1"/>
          <p:nvPr/>
        </p:nvSpPr>
        <p:spPr>
          <a:xfrm>
            <a:off x="5113" y="1948914"/>
            <a:ext cx="369332" cy="852328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r>
              <a:rPr lang="fr-FR" sz="1200" b="1" dirty="0"/>
              <a:t>CONTEXTE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28B2719-39D9-A2FC-0A74-E862A47528B3}"/>
              </a:ext>
            </a:extLst>
          </p:cNvPr>
          <p:cNvSpPr txBox="1"/>
          <p:nvPr/>
        </p:nvSpPr>
        <p:spPr>
          <a:xfrm>
            <a:off x="9282291" y="91263"/>
            <a:ext cx="369332" cy="846797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r>
              <a:rPr lang="fr-FR" sz="1200" b="1" dirty="0"/>
              <a:t>METHODE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141F841-5FE4-ACB1-D0D0-9F29DF9C777F}"/>
              </a:ext>
            </a:extLst>
          </p:cNvPr>
          <p:cNvSpPr txBox="1"/>
          <p:nvPr/>
        </p:nvSpPr>
        <p:spPr>
          <a:xfrm>
            <a:off x="5113" y="5735085"/>
            <a:ext cx="369332" cy="420528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r>
              <a:rPr lang="fr-FR" sz="1200" b="1" dirty="0"/>
              <a:t>BUT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C2B8028-5477-A42F-5867-56B3D5C6B4F6}"/>
              </a:ext>
            </a:extLst>
          </p:cNvPr>
          <p:cNvCxnSpPr>
            <a:cxnSpLocks/>
          </p:cNvCxnSpPr>
          <p:nvPr/>
        </p:nvCxnSpPr>
        <p:spPr>
          <a:xfrm>
            <a:off x="382908" y="1931160"/>
            <a:ext cx="0" cy="3640300"/>
          </a:xfrm>
          <a:prstGeom prst="line">
            <a:avLst/>
          </a:prstGeom>
          <a:ln>
            <a:solidFill>
              <a:srgbClr val="C0A5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0B000AC-91F6-6278-75C6-BB684909D78C}"/>
              </a:ext>
            </a:extLst>
          </p:cNvPr>
          <p:cNvCxnSpPr>
            <a:cxnSpLocks/>
          </p:cNvCxnSpPr>
          <p:nvPr/>
        </p:nvCxnSpPr>
        <p:spPr>
          <a:xfrm>
            <a:off x="382908" y="5816009"/>
            <a:ext cx="0" cy="850890"/>
          </a:xfrm>
          <a:prstGeom prst="line">
            <a:avLst/>
          </a:prstGeom>
          <a:ln>
            <a:solidFill>
              <a:srgbClr val="C0A5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A6770AE7-6ACD-F6E3-6ECA-F414F5B2480F}"/>
              </a:ext>
            </a:extLst>
          </p:cNvPr>
          <p:cNvCxnSpPr>
            <a:cxnSpLocks/>
          </p:cNvCxnSpPr>
          <p:nvPr/>
        </p:nvCxnSpPr>
        <p:spPr>
          <a:xfrm flipH="1">
            <a:off x="9650460" y="151791"/>
            <a:ext cx="4600" cy="3572972"/>
          </a:xfrm>
          <a:prstGeom prst="line">
            <a:avLst/>
          </a:prstGeom>
          <a:ln>
            <a:solidFill>
              <a:srgbClr val="C0A5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26D36885-377A-E0ED-3282-10496F629064}"/>
              </a:ext>
            </a:extLst>
          </p:cNvPr>
          <p:cNvSpPr txBox="1"/>
          <p:nvPr/>
        </p:nvSpPr>
        <p:spPr>
          <a:xfrm>
            <a:off x="9282291" y="3730408"/>
            <a:ext cx="369332" cy="1726656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r>
              <a:rPr lang="fr-FR" sz="1200" b="1" dirty="0"/>
              <a:t>RESULTATS ATTENDUS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2549A1AB-101A-8E15-3D2E-C3D4A7C11673}"/>
              </a:ext>
            </a:extLst>
          </p:cNvPr>
          <p:cNvCxnSpPr>
            <a:cxnSpLocks/>
          </p:cNvCxnSpPr>
          <p:nvPr/>
        </p:nvCxnSpPr>
        <p:spPr>
          <a:xfrm>
            <a:off x="9650460" y="3865880"/>
            <a:ext cx="12830" cy="1539240"/>
          </a:xfrm>
          <a:prstGeom prst="line">
            <a:avLst/>
          </a:prstGeom>
          <a:ln>
            <a:solidFill>
              <a:srgbClr val="C0A5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EC7A375C-EE3E-2047-ABA1-10ABA3B12668}"/>
              </a:ext>
            </a:extLst>
          </p:cNvPr>
          <p:cNvSpPr txBox="1"/>
          <p:nvPr/>
        </p:nvSpPr>
        <p:spPr>
          <a:xfrm>
            <a:off x="524479" y="1909894"/>
            <a:ext cx="22136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L’autisme peut entrainer de la difficulté dans la préparation de repas. </a:t>
            </a:r>
            <a:r>
              <a:rPr lang="fr-FR" sz="1200" b="1" dirty="0"/>
              <a:t>L’application </a:t>
            </a:r>
            <a:r>
              <a:rPr lang="fr-FR" sz="1200" b="1" dirty="0" err="1"/>
              <a:t>Autonomē</a:t>
            </a:r>
            <a:r>
              <a:rPr lang="fr-FR" sz="1200" b="1" dirty="0"/>
              <a:t> Cuisine </a:t>
            </a:r>
            <a:r>
              <a:rPr lang="fr-FR" sz="1200" dirty="0"/>
              <a:t>pourrait être une solution.</a:t>
            </a:r>
            <a:endParaRPr lang="fr-FR" sz="1200" b="1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C0A0A70F-CECC-9A88-BB56-D8C9E4CC5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75" y="2992457"/>
            <a:ext cx="2033563" cy="1602098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0A43E206-12B0-8714-47C7-B6B124DC3FDF}"/>
              </a:ext>
            </a:extLst>
          </p:cNvPr>
          <p:cNvSpPr txBox="1"/>
          <p:nvPr/>
        </p:nvSpPr>
        <p:spPr>
          <a:xfrm>
            <a:off x="1350333" y="4885657"/>
            <a:ext cx="15639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/>
              <a:t>                  Scannez pour découvrir l’application</a:t>
            </a:r>
            <a:endParaRPr lang="fr-FR" sz="1100" b="1" dirty="0"/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A7ABD4DB-167C-0B40-BC87-D46EEEB31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75" y="4739814"/>
            <a:ext cx="725758" cy="722575"/>
          </a:xfrm>
          <a:prstGeom prst="rect">
            <a:avLst/>
          </a:prstGeom>
        </p:spPr>
      </p:pic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4FDF952C-051C-52FC-BD00-3B01B71C8602}"/>
              </a:ext>
            </a:extLst>
          </p:cNvPr>
          <p:cNvCxnSpPr/>
          <p:nvPr/>
        </p:nvCxnSpPr>
        <p:spPr>
          <a:xfrm flipH="1">
            <a:off x="1461186" y="5022705"/>
            <a:ext cx="38887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Image 39">
            <a:extLst>
              <a:ext uri="{FF2B5EF4-FFF2-40B4-BE49-F238E27FC236}">
                <a16:creationId xmlns:a16="http://schemas.microsoft.com/office/drawing/2014/main" id="{389AD01D-349A-218D-5889-DB323CDD79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0" y="1111207"/>
            <a:ext cx="593290" cy="671182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BF1E2526-8EED-69A7-5795-6099EB93F5A0}"/>
              </a:ext>
            </a:extLst>
          </p:cNvPr>
          <p:cNvSpPr txBox="1"/>
          <p:nvPr/>
        </p:nvSpPr>
        <p:spPr>
          <a:xfrm>
            <a:off x="524478" y="5825955"/>
            <a:ext cx="23108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Examiner la pertinence d’</a:t>
            </a:r>
            <a:r>
              <a:rPr lang="fr-FR" sz="1200" dirty="0" err="1"/>
              <a:t>Autonomē</a:t>
            </a:r>
            <a:r>
              <a:rPr lang="fr-FR" sz="1200" dirty="0"/>
              <a:t> Cuisine pour l’autonomie culinaire des adultes autistes</a:t>
            </a:r>
            <a:endParaRPr lang="fr-FR" sz="1200" b="1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D884A83D-1A3D-1FF0-0B24-00B5AD97F7CA}"/>
              </a:ext>
            </a:extLst>
          </p:cNvPr>
          <p:cNvSpPr txBox="1"/>
          <p:nvPr/>
        </p:nvSpPr>
        <p:spPr>
          <a:xfrm>
            <a:off x="9754480" y="65863"/>
            <a:ext cx="24406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dirty="0"/>
              <a:t>Etude de cas unique longitudinale</a:t>
            </a:r>
            <a:endParaRPr lang="fr-FR" sz="1200" b="1" dirty="0"/>
          </a:p>
        </p:txBody>
      </p:sp>
      <p:sp>
        <p:nvSpPr>
          <p:cNvPr id="43" name="Flèche : droite 42">
            <a:extLst>
              <a:ext uri="{FF2B5EF4-FFF2-40B4-BE49-F238E27FC236}">
                <a16:creationId xmlns:a16="http://schemas.microsoft.com/office/drawing/2014/main" id="{696A39E1-C281-F84E-F155-849CEC01B707}"/>
              </a:ext>
            </a:extLst>
          </p:cNvPr>
          <p:cNvSpPr/>
          <p:nvPr/>
        </p:nvSpPr>
        <p:spPr>
          <a:xfrm>
            <a:off x="9961880" y="336861"/>
            <a:ext cx="2062473" cy="355600"/>
          </a:xfrm>
          <a:prstGeom prst="rightArrow">
            <a:avLst/>
          </a:prstGeom>
          <a:solidFill>
            <a:schemeClr val="bg1"/>
          </a:solidFill>
          <a:ln>
            <a:solidFill>
              <a:srgbClr val="C0A5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Durée : 7 mois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A1CCE42-B4D4-DFCE-0E36-ADDFDD3A5EBB}"/>
              </a:ext>
            </a:extLst>
          </p:cNvPr>
          <p:cNvSpPr txBox="1"/>
          <p:nvPr/>
        </p:nvSpPr>
        <p:spPr>
          <a:xfrm>
            <a:off x="10145037" y="906160"/>
            <a:ext cx="14946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dirty="0"/>
              <a:t>4 temps de collecte </a:t>
            </a:r>
            <a:endParaRPr lang="fr-FR" sz="1100" b="1" dirty="0"/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5C213CA5-CEF2-6940-5940-679079DB4963}"/>
              </a:ext>
            </a:extLst>
          </p:cNvPr>
          <p:cNvCxnSpPr>
            <a:cxnSpLocks/>
          </p:cNvCxnSpPr>
          <p:nvPr/>
        </p:nvCxnSpPr>
        <p:spPr>
          <a:xfrm flipH="1" flipV="1">
            <a:off x="10022417" y="635000"/>
            <a:ext cx="869950" cy="332403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C2D8A784-7D27-E3C9-E039-21E528211883}"/>
              </a:ext>
            </a:extLst>
          </p:cNvPr>
          <p:cNvCxnSpPr>
            <a:cxnSpLocks/>
          </p:cNvCxnSpPr>
          <p:nvPr/>
        </p:nvCxnSpPr>
        <p:spPr>
          <a:xfrm flipH="1" flipV="1">
            <a:off x="10604500" y="635000"/>
            <a:ext cx="287867" cy="332403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CD875496-501B-7E14-CFF8-1A78466D3C4F}"/>
              </a:ext>
            </a:extLst>
          </p:cNvPr>
          <p:cNvCxnSpPr>
            <a:cxnSpLocks/>
          </p:cNvCxnSpPr>
          <p:nvPr/>
        </p:nvCxnSpPr>
        <p:spPr>
          <a:xfrm flipV="1">
            <a:off x="10892367" y="635000"/>
            <a:ext cx="345016" cy="332403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3B309CD1-4541-232D-D0A4-2DD17D3399B9}"/>
              </a:ext>
            </a:extLst>
          </p:cNvPr>
          <p:cNvCxnSpPr>
            <a:cxnSpLocks/>
          </p:cNvCxnSpPr>
          <p:nvPr/>
        </p:nvCxnSpPr>
        <p:spPr>
          <a:xfrm flipV="1">
            <a:off x="10892367" y="635000"/>
            <a:ext cx="916725" cy="332403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ZoneTexte 66">
            <a:extLst>
              <a:ext uri="{FF2B5EF4-FFF2-40B4-BE49-F238E27FC236}">
                <a16:creationId xmlns:a16="http://schemas.microsoft.com/office/drawing/2014/main" id="{F1D52A1F-A6AB-0542-C502-D952ECA8BCE1}"/>
              </a:ext>
            </a:extLst>
          </p:cNvPr>
          <p:cNvSpPr txBox="1"/>
          <p:nvPr/>
        </p:nvSpPr>
        <p:spPr>
          <a:xfrm>
            <a:off x="9666598" y="2042860"/>
            <a:ext cx="242544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u="sng" dirty="0"/>
              <a:t>Nous mesurons :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fr-FR" sz="1000" dirty="0"/>
              <a:t>Les compétences culinaires et alimentaires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fr-FR" sz="1000" dirty="0"/>
              <a:t>L’acceptation et l’utilisabilité de l’application</a:t>
            </a:r>
          </a:p>
          <a:p>
            <a:pPr>
              <a:lnSpc>
                <a:spcPct val="150000"/>
              </a:lnSpc>
            </a:pPr>
            <a:r>
              <a:rPr lang="fr-FR" sz="1000" u="sng" dirty="0"/>
              <a:t>Nous documentons :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fr-FR" sz="1000" dirty="0"/>
              <a:t>L’environnement de cuisine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fr-FR" sz="1000" dirty="0"/>
              <a:t>Le déroulement des activités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fr-FR" sz="1000" dirty="0"/>
              <a:t>Les avantages et inconvénients</a:t>
            </a:r>
          </a:p>
        </p:txBody>
      </p:sp>
      <p:pic>
        <p:nvPicPr>
          <p:cNvPr id="69" name="Graphique 68" descr="Cercle avec flèche gauche avec un remplissage uni">
            <a:extLst>
              <a:ext uri="{FF2B5EF4-FFF2-40B4-BE49-F238E27FC236}">
                <a16:creationId xmlns:a16="http://schemas.microsoft.com/office/drawing/2014/main" id="{F510793F-FD4C-C5C1-1009-B9F4972275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8124197">
            <a:off x="9731811" y="4121931"/>
            <a:ext cx="274320" cy="274320"/>
          </a:xfrm>
          <a:prstGeom prst="rect">
            <a:avLst/>
          </a:prstGeom>
        </p:spPr>
      </p:pic>
      <p:pic>
        <p:nvPicPr>
          <p:cNvPr id="70" name="Graphique 69" descr="Cercle avec flèche gauche avec un remplissage uni">
            <a:extLst>
              <a:ext uri="{FF2B5EF4-FFF2-40B4-BE49-F238E27FC236}">
                <a16:creationId xmlns:a16="http://schemas.microsoft.com/office/drawing/2014/main" id="{F2B13B17-A964-9717-E77F-8673A5632F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609563">
            <a:off x="9731718" y="4456958"/>
            <a:ext cx="274320" cy="274320"/>
          </a:xfrm>
          <a:prstGeom prst="rect">
            <a:avLst/>
          </a:prstGeom>
        </p:spPr>
      </p:pic>
      <p:pic>
        <p:nvPicPr>
          <p:cNvPr id="72" name="Graphique 71" descr="Document avec un remplissage uni">
            <a:extLst>
              <a:ext uri="{FF2B5EF4-FFF2-40B4-BE49-F238E27FC236}">
                <a16:creationId xmlns:a16="http://schemas.microsoft.com/office/drawing/2014/main" id="{0E97C2AC-2238-403B-A8C0-C322650486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10562" y="4793942"/>
            <a:ext cx="337939" cy="337939"/>
          </a:xfrm>
          <a:prstGeom prst="rect">
            <a:avLst/>
          </a:prstGeom>
        </p:spPr>
      </p:pic>
      <p:sp>
        <p:nvSpPr>
          <p:cNvPr id="73" name="ZoneTexte 72">
            <a:extLst>
              <a:ext uri="{FF2B5EF4-FFF2-40B4-BE49-F238E27FC236}">
                <a16:creationId xmlns:a16="http://schemas.microsoft.com/office/drawing/2014/main" id="{0ECD9129-DDDA-825B-E399-E67C43AA2A54}"/>
              </a:ext>
            </a:extLst>
          </p:cNvPr>
          <p:cNvSpPr txBox="1"/>
          <p:nvPr/>
        </p:nvSpPr>
        <p:spPr>
          <a:xfrm>
            <a:off x="10060168" y="4063134"/>
            <a:ext cx="16605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dirty="0"/>
              <a:t>Compétences culinaires et alimentaires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C044570A-5158-23F5-508B-E6EDBABBAAB0}"/>
              </a:ext>
            </a:extLst>
          </p:cNvPr>
          <p:cNvSpPr txBox="1"/>
          <p:nvPr/>
        </p:nvSpPr>
        <p:spPr>
          <a:xfrm>
            <a:off x="10060168" y="4471894"/>
            <a:ext cx="16605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dirty="0"/>
              <a:t>Besoin en aide humaine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94F2C8C4-1528-3D76-9E38-4C205A4BD00D}"/>
              </a:ext>
            </a:extLst>
          </p:cNvPr>
          <p:cNvSpPr txBox="1"/>
          <p:nvPr/>
        </p:nvSpPr>
        <p:spPr>
          <a:xfrm>
            <a:off x="10060168" y="4779426"/>
            <a:ext cx="18529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dirty="0"/>
              <a:t>Documentation approfondie de l’utilisation de l’application 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2B85C84B-5D60-E63A-1D43-509C3743FD13}"/>
              </a:ext>
            </a:extLst>
          </p:cNvPr>
          <p:cNvSpPr txBox="1"/>
          <p:nvPr/>
        </p:nvSpPr>
        <p:spPr>
          <a:xfrm>
            <a:off x="9675002" y="993893"/>
            <a:ext cx="242544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u="sng" dirty="0"/>
              <a:t>Lieu: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fr-FR" sz="1000" dirty="0"/>
              <a:t>La maison l’Autnid,</a:t>
            </a:r>
            <a:r>
              <a:rPr lang="fr-FR" sz="1000" u="sng" dirty="0"/>
              <a:t> </a:t>
            </a:r>
            <a:r>
              <a:rPr lang="fr-FR" sz="1000" dirty="0"/>
              <a:t>située à Rivière du Loup. Elle accueille des adultes autistes hors du foyer familial.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AA16294C-6655-DDA5-C0FC-4B08B26720B5}"/>
              </a:ext>
            </a:extLst>
          </p:cNvPr>
          <p:cNvSpPr txBox="1"/>
          <p:nvPr/>
        </p:nvSpPr>
        <p:spPr>
          <a:xfrm>
            <a:off x="6077600" y="6167238"/>
            <a:ext cx="244068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900" dirty="0"/>
              <a:t>Illustration générée sur DALL-E</a:t>
            </a:r>
            <a:endParaRPr lang="fr-FR" sz="900" b="1" dirty="0"/>
          </a:p>
        </p:txBody>
      </p:sp>
      <p:pic>
        <p:nvPicPr>
          <p:cNvPr id="86" name="Graphique 85" descr="Utilisateurs contour">
            <a:extLst>
              <a:ext uri="{FF2B5EF4-FFF2-40B4-BE49-F238E27FC236}">
                <a16:creationId xmlns:a16="http://schemas.microsoft.com/office/drawing/2014/main" id="{19FAB18C-0C44-3E4E-8854-79D0169142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53856" y="5523621"/>
            <a:ext cx="486646" cy="486646"/>
          </a:xfrm>
          <a:prstGeom prst="rect">
            <a:avLst/>
          </a:prstGeom>
        </p:spPr>
      </p:pic>
      <p:sp>
        <p:nvSpPr>
          <p:cNvPr id="88" name="ZoneTexte 87">
            <a:extLst>
              <a:ext uri="{FF2B5EF4-FFF2-40B4-BE49-F238E27FC236}">
                <a16:creationId xmlns:a16="http://schemas.microsoft.com/office/drawing/2014/main" id="{A2E1A2DB-7243-EFFC-711B-99FBAD3C4436}"/>
              </a:ext>
            </a:extLst>
          </p:cNvPr>
          <p:cNvSpPr txBox="1"/>
          <p:nvPr/>
        </p:nvSpPr>
        <p:spPr>
          <a:xfrm>
            <a:off x="10009983" y="5451238"/>
            <a:ext cx="2176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dirty="0"/>
              <a:t>Théophile Janty, erg, </a:t>
            </a:r>
            <a:r>
              <a:rPr lang="fr-FR" sz="800" dirty="0" err="1"/>
              <a:t>MSc</a:t>
            </a:r>
            <a:r>
              <a:rPr lang="fr-FR" sz="800" dirty="0"/>
              <a:t>(c), Claude Vincent, erg, PhD, Frédérique Poncet, erg, PhD, Frédéric Dumont, PhD, Hubert Kenfack Ngankam, PhD, Sylvain Giroux, PhD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7B06B94A-7077-5B1C-19DC-A865BB3AC91F}"/>
              </a:ext>
            </a:extLst>
          </p:cNvPr>
          <p:cNvSpPr txBox="1"/>
          <p:nvPr/>
        </p:nvSpPr>
        <p:spPr>
          <a:xfrm>
            <a:off x="9447600" y="6012279"/>
            <a:ext cx="278330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u="sng" dirty="0"/>
              <a:t>Contact</a:t>
            </a:r>
            <a:r>
              <a:rPr lang="fr-FR" sz="800" dirty="0"/>
              <a:t> :        theophile.janty.1@ulaval.ca</a:t>
            </a:r>
          </a:p>
        </p:txBody>
      </p:sp>
      <p:pic>
        <p:nvPicPr>
          <p:cNvPr id="91" name="Image 90">
            <a:extLst>
              <a:ext uri="{FF2B5EF4-FFF2-40B4-BE49-F238E27FC236}">
                <a16:creationId xmlns:a16="http://schemas.microsoft.com/office/drawing/2014/main" id="{952CB453-C06E-73EB-DE3B-89CA0CA8F66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56573" y="6241453"/>
            <a:ext cx="2600948" cy="53965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5644B15-CFBC-0DF8-0E24-F81912C0A5B3}"/>
              </a:ext>
            </a:extLst>
          </p:cNvPr>
          <p:cNvSpPr txBox="1"/>
          <p:nvPr/>
        </p:nvSpPr>
        <p:spPr>
          <a:xfrm>
            <a:off x="9652631" y="1711267"/>
            <a:ext cx="2425447" cy="454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u="sng" dirty="0"/>
              <a:t>Population:</a:t>
            </a:r>
          </a:p>
          <a:p>
            <a:pPr marL="17145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000" dirty="0"/>
              <a:t>Adultes autistes (n=12)</a:t>
            </a:r>
          </a:p>
        </p:txBody>
      </p:sp>
    </p:spTree>
    <p:extLst>
      <p:ext uri="{BB962C8B-B14F-4D97-AF65-F5344CB8AC3E}">
        <p14:creationId xmlns:p14="http://schemas.microsoft.com/office/powerpoint/2010/main" val="7364718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217</Words>
  <Application>Microsoft Office PowerPoint</Application>
  <PresentationFormat>Grand écran</PresentationFormat>
  <Paragraphs>31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Courier New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Theophile Andre Janty</dc:creator>
  <cp:lastModifiedBy>Claude Vincent</cp:lastModifiedBy>
  <cp:revision>4</cp:revision>
  <dcterms:created xsi:type="dcterms:W3CDTF">2025-05-26T18:28:01Z</dcterms:created>
  <dcterms:modified xsi:type="dcterms:W3CDTF">2025-05-28T20:59:38Z</dcterms:modified>
</cp:coreProperties>
</file>